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85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6" r:id="rId16"/>
    <p:sldId id="282" r:id="rId17"/>
    <p:sldId id="2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90AD"/>
    <a:srgbClr val="245566"/>
    <a:srgbClr val="00CC99"/>
    <a:srgbClr val="008080"/>
    <a:srgbClr val="102940"/>
    <a:srgbClr val="FFFFCC"/>
    <a:srgbClr val="F1F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CAA4-E016-4954-B261-2DAC26CBF0A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47F4F16-5405-479C-88CC-1A5B6AB2F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56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CAA4-E016-4954-B261-2DAC26CBF0A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4F16-5405-479C-88CC-1A5B6AB2F381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16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CAA4-E016-4954-B261-2DAC26CBF0A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4F16-5405-479C-88CC-1A5B6AB2F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47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CAA4-E016-4954-B261-2DAC26CBF0A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4F16-5405-479C-88CC-1A5B6AB2F38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CAA4-E016-4954-B261-2DAC26CBF0A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4F16-5405-479C-88CC-1A5B6AB2F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9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CAA4-E016-4954-B261-2DAC26CBF0A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4F16-5405-479C-88CC-1A5B6AB2F381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7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CAA4-E016-4954-B261-2DAC26CBF0A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4F16-5405-479C-88CC-1A5B6AB2F381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75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CAA4-E016-4954-B261-2DAC26CBF0A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4F16-5405-479C-88CC-1A5B6AB2F381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08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CAA4-E016-4954-B261-2DAC26CBF0A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4F16-5405-479C-88CC-1A5B6AB2F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6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CAA4-E016-4954-B261-2DAC26CBF0A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4F16-5405-479C-88CC-1A5B6AB2F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20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969CAA4-E016-4954-B261-2DAC26CBF0A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4F16-5405-479C-88CC-1A5B6AB2F38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4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CAA4-E016-4954-B261-2DAC26CBF0A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47F4F16-5405-479C-88CC-1A5B6AB2F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1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9057F01D-AB5D-AA0E-2B96-97072B630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568146"/>
            <a:ext cx="12191999" cy="44215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872831F7-AE17-5058-6E40-98DA5EE4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759" y="4146027"/>
            <a:ext cx="4027502" cy="2568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D024EA-4835-6225-1355-9814CF161C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56814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" b="1" dirty="0">
              <a:latin typeface="Amasis MT Pro Black" panose="02040A04050005020304" pitchFamily="18" charset="0"/>
            </a:endParaRPr>
          </a:p>
          <a:p>
            <a:pPr algn="ctr"/>
            <a:endParaRPr lang="en-US" sz="800" b="1" dirty="0">
              <a:latin typeface="Amasis MT Pro Black" panose="02040A04050005020304" pitchFamily="18" charset="0"/>
            </a:endParaRPr>
          </a:p>
          <a:p>
            <a:pPr algn="ctr"/>
            <a:r>
              <a:rPr lang="en-US" sz="5500" b="1" dirty="0">
                <a:latin typeface="Amasis MT Pro Black" panose="02040A04050005020304" pitchFamily="18" charset="0"/>
              </a:rPr>
              <a:t>Special Meeting of the Human Services Board</a:t>
            </a:r>
            <a:br>
              <a:rPr lang="en-US" sz="5500" b="1" dirty="0">
                <a:latin typeface="Amasis MT Pro Black" panose="02040A04050005020304" pitchFamily="18" charset="0"/>
              </a:rPr>
            </a:br>
            <a:r>
              <a:rPr lang="en-US" sz="3600" i="1" dirty="0"/>
              <a:t>re: Proposed Budget Amendments</a:t>
            </a:r>
          </a:p>
          <a:p>
            <a:pPr algn="ctr"/>
            <a:r>
              <a:rPr lang="en-US" sz="3200" i="1" dirty="0"/>
              <a:t>October 25, 2022</a:t>
            </a:r>
          </a:p>
          <a:p>
            <a:pPr algn="ctr"/>
            <a:r>
              <a:rPr lang="en-US" sz="2200" i="1" dirty="0"/>
              <a:t>Diane Cable, Director</a:t>
            </a:r>
          </a:p>
        </p:txBody>
      </p:sp>
    </p:spTree>
    <p:extLst>
      <p:ext uri="{BB962C8B-B14F-4D97-AF65-F5344CB8AC3E}">
        <p14:creationId xmlns:p14="http://schemas.microsoft.com/office/powerpoint/2010/main" val="300745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F8CEED-0AF0-A613-7AA0-51B24A7F9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89470"/>
              </p:ext>
            </p:extLst>
          </p:nvPr>
        </p:nvGraphicFramePr>
        <p:xfrm>
          <a:off x="0" y="1853755"/>
          <a:ext cx="12191999" cy="5004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179">
                  <a:extLst>
                    <a:ext uri="{9D8B030D-6E8A-4147-A177-3AD203B41FA5}">
                      <a16:colId xmlns:a16="http://schemas.microsoft.com/office/drawing/2014/main" val="1846989421"/>
                    </a:ext>
                  </a:extLst>
                </a:gridCol>
                <a:gridCol w="2447955">
                  <a:extLst>
                    <a:ext uri="{9D8B030D-6E8A-4147-A177-3AD203B41FA5}">
                      <a16:colId xmlns:a16="http://schemas.microsoft.com/office/drawing/2014/main" val="3551059614"/>
                    </a:ext>
                  </a:extLst>
                </a:gridCol>
                <a:gridCol w="2447955">
                  <a:extLst>
                    <a:ext uri="{9D8B030D-6E8A-4147-A177-3AD203B41FA5}">
                      <a16:colId xmlns:a16="http://schemas.microsoft.com/office/drawing/2014/main" val="3208345281"/>
                    </a:ext>
                  </a:extLst>
                </a:gridCol>
                <a:gridCol w="2447955">
                  <a:extLst>
                    <a:ext uri="{9D8B030D-6E8A-4147-A177-3AD203B41FA5}">
                      <a16:colId xmlns:a16="http://schemas.microsoft.com/office/drawing/2014/main" val="2397793399"/>
                    </a:ext>
                  </a:extLst>
                </a:gridCol>
                <a:gridCol w="2447955">
                  <a:extLst>
                    <a:ext uri="{9D8B030D-6E8A-4147-A177-3AD203B41FA5}">
                      <a16:colId xmlns:a16="http://schemas.microsoft.com/office/drawing/2014/main" val="1618235101"/>
                    </a:ext>
                  </a:extLst>
                </a:gridCol>
              </a:tblGrid>
              <a:tr h="3887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Program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9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Positions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9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9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IMPACT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9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Funding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9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857977"/>
                  </a:ext>
                </a:extLst>
              </a:tr>
              <a:tr h="1004187">
                <a:tc>
                  <a:txBody>
                    <a:bodyPr/>
                    <a:lstStyle/>
                    <a:p>
                      <a:r>
                        <a:rPr lang="en-US" sz="1400" b="1" dirty="0"/>
                        <a:t>Behavioral Health -Crisis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Social Worker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Decrease capacity to support &amp; respond to community, homelessness, substance abuse, and mental illness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92% Revenues &amp;  8% Tax Levy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88847"/>
                  </a:ext>
                </a:extLst>
              </a:tr>
              <a:tr h="1004187">
                <a:tc>
                  <a:txBody>
                    <a:bodyPr/>
                    <a:lstStyle/>
                    <a:p>
                      <a:r>
                        <a:rPr lang="en-US" sz="1400" b="1" dirty="0"/>
                        <a:t>Behavioral Health -Crisis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Peer Specialist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Decrease capacity to support community, homelessness, substance abuse, and mental illness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92% Revenues &amp; 8% Tax Levy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403389"/>
                  </a:ext>
                </a:extLst>
              </a:tr>
              <a:tr h="777435">
                <a:tc>
                  <a:txBody>
                    <a:bodyPr/>
                    <a:lstStyle/>
                    <a:p>
                      <a:r>
                        <a:rPr lang="en-US" sz="1400" b="1" dirty="0"/>
                        <a:t>Family Services - Access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Social Worker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Decrease ability to manage - due to increased level of referrals in CCS and CLTS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Fully Funded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165378"/>
                  </a:ext>
                </a:extLst>
              </a:tr>
              <a:tr h="1004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Operations- Records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Records Manager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1.0</a:t>
                      </a:r>
                    </a:p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Decrease ability to manage records process, and release of client records per requirements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75% Revenues &amp; 25% Tax Levy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476503"/>
                  </a:ext>
                </a:extLst>
              </a:tr>
              <a:tr h="825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Data Specialist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Decrease ability to analyze and process data to assist with departmental decision making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87% Revenues &amp; 13% Tax Levy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2883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BF55412-79A7-41F7-8DC0-1A1F9762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5375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Impact of - Amendment #6:  </a:t>
            </a:r>
            <a:br>
              <a:rPr lang="en-US" sz="3600" b="1" dirty="0">
                <a:latin typeface="Maiandra GD" panose="020E0502030308020204" pitchFamily="34" charset="0"/>
              </a:rPr>
            </a:br>
            <a:r>
              <a:rPr lang="en-US" sz="3600" i="1" dirty="0">
                <a:latin typeface="Maiandra GD" panose="020E0502030308020204" pitchFamily="34" charset="0"/>
              </a:rPr>
              <a:t>Eliminate 4.5 new FTE in Human Services Crisis Program (Book 1 of the Budget - Page 77)</a:t>
            </a:r>
          </a:p>
        </p:txBody>
      </p:sp>
    </p:spTree>
    <p:extLst>
      <p:ext uri="{BB962C8B-B14F-4D97-AF65-F5344CB8AC3E}">
        <p14:creationId xmlns:p14="http://schemas.microsoft.com/office/powerpoint/2010/main" val="350982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B5908-4F7F-E7E3-2F73-6BC9AFC8B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5"/>
            <a:ext cx="12191998" cy="5004245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The FTE’s would have to be identified by position and removed before we could provide the direct impact on the budget for the following reasons: 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US" sz="7000" i="1" dirty="0">
                <a:latin typeface="Calibri" panose="020F0502020204030204" pitchFamily="34" charset="0"/>
                <a:cs typeface="Calibri" panose="020F0502020204030204" pitchFamily="34" charset="0"/>
              </a:rPr>
              <a:t>None of our FTE positions are fully funded by tax levy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US" sz="7000" i="1" dirty="0">
                <a:latin typeface="Calibri" panose="020F0502020204030204" pitchFamily="34" charset="0"/>
                <a:cs typeface="Calibri" panose="020F0502020204030204" pitchFamily="34" charset="0"/>
              </a:rPr>
              <a:t>All allocations of funding would change in every program area including AMSO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US" sz="7000" i="1" dirty="0">
                <a:latin typeface="Calibri" panose="020F0502020204030204" pitchFamily="34" charset="0"/>
                <a:cs typeface="Calibri" panose="020F0502020204030204" pitchFamily="34" charset="0"/>
              </a:rPr>
              <a:t>Many of our positions have revenue associated with them.  This would also create lost revenue and affect the budget 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en-US" sz="8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55412-79A7-41F7-8DC0-1A1F9762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53754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Response To-  Amendment #7:  </a:t>
            </a:r>
            <a:br>
              <a:rPr lang="en-US" sz="3600" b="1" dirty="0">
                <a:latin typeface="Maiandra GD" panose="020E0502030308020204" pitchFamily="34" charset="0"/>
              </a:rPr>
            </a:br>
            <a:r>
              <a:rPr lang="en-US" sz="2400" i="1" dirty="0">
                <a:latin typeface="Maiandra GD" panose="020E0502030308020204" pitchFamily="34" charset="0"/>
              </a:rPr>
              <a:t>Cut FTEs in DHS so there is a net levy savings of $250k, at least two need to be supervisor/manager, final changes need to be approved by DHS board and implemented on or before 01.01.23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B0AF94-E067-1B11-A3BB-E90CF3EB77CC}"/>
              </a:ext>
            </a:extLst>
          </p:cNvPr>
          <p:cNvSpPr txBox="1">
            <a:spLocks/>
          </p:cNvSpPr>
          <p:nvPr/>
        </p:nvSpPr>
        <p:spPr>
          <a:xfrm>
            <a:off x="1" y="6019059"/>
            <a:ext cx="12191999" cy="83893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Depending on the tax levy associated with the positions, </a:t>
            </a:r>
          </a:p>
          <a:p>
            <a:r>
              <a:rPr lang="en-U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we estimate this will affect several positions </a:t>
            </a:r>
          </a:p>
        </p:txBody>
      </p:sp>
    </p:spTree>
    <p:extLst>
      <p:ext uri="{BB962C8B-B14F-4D97-AF65-F5344CB8AC3E}">
        <p14:creationId xmlns:p14="http://schemas.microsoft.com/office/powerpoint/2010/main" val="156294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5412-79A7-41F7-8DC0-1A1F9762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53754"/>
          </a:xfr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To Reduce $250K in Tax Levy of FTE’s </a:t>
            </a:r>
            <a:b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Equals </a:t>
            </a:r>
            <a:b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AN Estimated Reduction of 10.5 positions</a:t>
            </a:r>
            <a:endParaRPr lang="en-US" sz="4000" i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03C224D-3F4A-20DA-5AD1-00AA09033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10583"/>
              </p:ext>
            </p:extLst>
          </p:nvPr>
        </p:nvGraphicFramePr>
        <p:xfrm>
          <a:off x="0" y="1853753"/>
          <a:ext cx="6096000" cy="5004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19726197"/>
                    </a:ext>
                  </a:extLst>
                </a:gridCol>
              </a:tblGrid>
              <a:tr h="14475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Positions with Highest % 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of Tax Levy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62980"/>
                  </a:ext>
                </a:extLst>
              </a:tr>
              <a:tr h="3556666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Child Welfare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Adult Protective Services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Economic Support Services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Revenue Producing Positions: 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3200" dirty="0"/>
                        <a:t>   Clinic, Treatment Courts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17971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AE218A-F6EA-765D-7AAF-E72ECCE1A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089893"/>
              </p:ext>
            </p:extLst>
          </p:nvPr>
        </p:nvGraphicFramePr>
        <p:xfrm>
          <a:off x="6094519" y="1853753"/>
          <a:ext cx="6096000" cy="5004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19726197"/>
                    </a:ext>
                  </a:extLst>
                </a:gridCol>
              </a:tblGrid>
              <a:tr h="14475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Positions with Minimal % of 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Tax Levy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62980"/>
                  </a:ext>
                </a:extLst>
              </a:tr>
              <a:tr h="3556666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Administrative Support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Administration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Revenue Producing Positions: CCS, CLTS, Crisis, CSP, 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CCS and CLTS positions have </a:t>
                      </a:r>
                      <a:r>
                        <a:rPr lang="en-US" sz="3200" u="sng" dirty="0"/>
                        <a:t>no Tax Levy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179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034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48B98B-EE6E-A08D-2FCC-0BB3DA7B8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5"/>
            <a:ext cx="12191998" cy="500424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Reduction in staff will lead to a significant impact on operations, staff retention &amp; morale, unemployment costs, impact to individuals served, and impact to services &amp; response to community need.</a:t>
            </a:r>
            <a:endParaRPr lang="en-US" sz="10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55412-79A7-41F7-8DC0-1A1F9762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53754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6600" b="1" dirty="0">
                <a:latin typeface="Maiandra GD" panose="020E0502030308020204" pitchFamily="34" charset="0"/>
              </a:rPr>
              <a:t>Impact Of Amendment #7</a:t>
            </a:r>
            <a:r>
              <a:rPr lang="en-US" sz="6600" b="0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b="0" i="1" u="none" strike="noStrike" dirty="0">
                <a:effectLst/>
                <a:latin typeface="Calibri" panose="020F0502020204030204" pitchFamily="34" charset="0"/>
              </a:rPr>
              <a:t>Cut FTEs in DHS so there is a net levy savings of $250k, at least two need to be supervisor/manager, final changes need to be approved by DHS board and implemented on or before 01.01.23</a:t>
            </a:r>
            <a:r>
              <a:rPr lang="en-US" sz="2400" i="1" dirty="0"/>
              <a:t> </a:t>
            </a:r>
            <a:endParaRPr lang="en-US" sz="6600" i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8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5412-79A7-41F7-8DC0-1A1F9762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5375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4800" b="1" dirty="0">
                <a:latin typeface="Maiandra GD" panose="020E0502030308020204" pitchFamily="34" charset="0"/>
              </a:rPr>
              <a:t>Response To  Amendment #8: </a:t>
            </a:r>
            <a:br>
              <a:rPr lang="en-US" sz="4400" b="1" dirty="0">
                <a:latin typeface="Maiandra GD" panose="020E0502030308020204" pitchFamily="34" charset="0"/>
              </a:rPr>
            </a:br>
            <a:r>
              <a:rPr lang="en-US" dirty="0">
                <a:latin typeface="Maiandra GD" panose="020E0502030308020204" pitchFamily="34" charset="0"/>
              </a:rPr>
              <a:t>Decrease contracted services budget in Human Services for Alia contract; total amount $110,000 </a:t>
            </a:r>
            <a:endParaRPr lang="en-US" sz="4400" dirty="0">
              <a:latin typeface="Maiandra GD" panose="020E0502030308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3177D5B-17A1-89AC-625F-6397EFD8E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09179"/>
              </p:ext>
            </p:extLst>
          </p:nvPr>
        </p:nvGraphicFramePr>
        <p:xfrm>
          <a:off x="8877" y="1793299"/>
          <a:ext cx="12191999" cy="509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4417">
                  <a:extLst>
                    <a:ext uri="{9D8B030D-6E8A-4147-A177-3AD203B41FA5}">
                      <a16:colId xmlns:a16="http://schemas.microsoft.com/office/drawing/2014/main" val="375274036"/>
                    </a:ext>
                  </a:extLst>
                </a:gridCol>
                <a:gridCol w="2497582">
                  <a:extLst>
                    <a:ext uri="{9D8B030D-6E8A-4147-A177-3AD203B41FA5}">
                      <a16:colId xmlns:a16="http://schemas.microsoft.com/office/drawing/2014/main" val="1652565470"/>
                    </a:ext>
                  </a:extLst>
                </a:gridCol>
              </a:tblGrid>
              <a:tr h="549895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Alia 2022 Contract 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$43,500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113320"/>
                  </a:ext>
                </a:extLst>
              </a:tr>
              <a:tr h="54989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No Contract established for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933950"/>
                  </a:ext>
                </a:extLst>
              </a:tr>
              <a:tr h="54989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089518"/>
                  </a:ext>
                </a:extLst>
              </a:tr>
              <a:tr h="1002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Contracted Services Summary (Pg. 335) titled Professional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$259,500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224076"/>
                  </a:ext>
                </a:extLst>
              </a:tr>
              <a:tr h="1690723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Would lose an estimated $72,000 in Revenue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We cannot reduce by $110,000 of tax levy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     in this area as this area has estimated tax levy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     of $59,000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137127"/>
                  </a:ext>
                </a:extLst>
              </a:tr>
              <a:tr h="54989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368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12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5412-79A7-41F7-8DC0-1A1F9762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5375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4800" b="1" dirty="0">
                <a:latin typeface="Maiandra GD" panose="020E0502030308020204" pitchFamily="34" charset="0"/>
              </a:rPr>
              <a:t>Response To  Amendment #8: </a:t>
            </a:r>
            <a:br>
              <a:rPr lang="en-US" sz="4400" b="1" dirty="0">
                <a:latin typeface="Maiandra GD" panose="020E0502030308020204" pitchFamily="34" charset="0"/>
              </a:rPr>
            </a:br>
            <a:r>
              <a:rPr lang="en-US" dirty="0">
                <a:latin typeface="Maiandra GD" panose="020E0502030308020204" pitchFamily="34" charset="0"/>
              </a:rPr>
              <a:t>Decrease contracted services budget in Human Services for Alia contract; total amount $110,000 </a:t>
            </a:r>
            <a:endParaRPr lang="en-US" sz="4400" dirty="0">
              <a:latin typeface="Maiandra GD" panose="020E0502030308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B5C0F0-B684-FD18-3975-722EC9BD5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02959"/>
              </p:ext>
            </p:extLst>
          </p:nvPr>
        </p:nvGraphicFramePr>
        <p:xfrm>
          <a:off x="-1" y="1853755"/>
          <a:ext cx="6096000" cy="5004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572862356"/>
                    </a:ext>
                  </a:extLst>
                </a:gridCol>
              </a:tblGrid>
              <a:tr h="5004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Overhead Professional Services totals $77,400.  This is where the Alia contract resides.  Removing $110K from this areas will create a shortfall of $32,600 and require us to remove funds from the various program areas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1149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E44667-836E-2AE3-62A8-1B7F39B7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059286"/>
              </p:ext>
            </p:extLst>
          </p:nvPr>
        </p:nvGraphicFramePr>
        <p:xfrm>
          <a:off x="6095999" y="1853755"/>
          <a:ext cx="6096000" cy="5004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857">
                  <a:extLst>
                    <a:ext uri="{9D8B030D-6E8A-4147-A177-3AD203B41FA5}">
                      <a16:colId xmlns:a16="http://schemas.microsoft.com/office/drawing/2014/main" val="4176395556"/>
                    </a:ext>
                  </a:extLst>
                </a:gridCol>
                <a:gridCol w="1586143">
                  <a:extLst>
                    <a:ext uri="{9D8B030D-6E8A-4147-A177-3AD203B41FA5}">
                      <a16:colId xmlns:a16="http://schemas.microsoft.com/office/drawing/2014/main" val="769325257"/>
                    </a:ext>
                  </a:extLst>
                </a:gridCol>
              </a:tblGrid>
              <a:tr h="758917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Services Included In the Professional Services, 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(Most We Are Required to Pay)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20102"/>
                  </a:ext>
                </a:extLst>
              </a:tr>
              <a:tr h="4114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Software Consulting (Avatar)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$35,000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45405"/>
                  </a:ext>
                </a:extLst>
              </a:tr>
              <a:tr h="431562">
                <a:tc>
                  <a:txBody>
                    <a:bodyPr/>
                    <a:lstStyle/>
                    <a:p>
                      <a:r>
                        <a:rPr lang="en-US" sz="1600" b="1" dirty="0"/>
                        <a:t>Interpreter Services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$34,500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12741"/>
                  </a:ext>
                </a:extLst>
              </a:tr>
              <a:tr h="397528">
                <a:tc>
                  <a:txBody>
                    <a:bodyPr/>
                    <a:lstStyle/>
                    <a:p>
                      <a:r>
                        <a:rPr lang="en-US" sz="1600" b="1" dirty="0"/>
                        <a:t>Agency/Staff Training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$38,800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57011"/>
                  </a:ext>
                </a:extLst>
              </a:tr>
              <a:tr h="423491">
                <a:tc>
                  <a:txBody>
                    <a:bodyPr/>
                    <a:lstStyle/>
                    <a:p>
                      <a:r>
                        <a:rPr lang="en-US" sz="1600" b="1" dirty="0"/>
                        <a:t>Medical Care in JDC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$36,000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04705"/>
                  </a:ext>
                </a:extLst>
              </a:tr>
              <a:tr h="473665">
                <a:tc>
                  <a:txBody>
                    <a:bodyPr/>
                    <a:lstStyle/>
                    <a:p>
                      <a:r>
                        <a:rPr lang="en-US" sz="1600" b="1" dirty="0"/>
                        <a:t>CCS Shared Consortia Services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$40,000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801330"/>
                  </a:ext>
                </a:extLst>
              </a:tr>
              <a:tr h="494717">
                <a:tc>
                  <a:txBody>
                    <a:bodyPr/>
                    <a:lstStyle/>
                    <a:p>
                      <a:r>
                        <a:rPr lang="en-US" sz="1600" b="1" dirty="0"/>
                        <a:t>Accounting Audit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$27,500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866135"/>
                  </a:ext>
                </a:extLst>
              </a:tr>
              <a:tr h="442087">
                <a:tc>
                  <a:txBody>
                    <a:bodyPr/>
                    <a:lstStyle/>
                    <a:p>
                      <a:r>
                        <a:rPr lang="en-US" sz="1600" b="1" dirty="0"/>
                        <a:t>Clinic Billing Fees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$20,500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893879"/>
                  </a:ext>
                </a:extLst>
              </a:tr>
              <a:tr h="484191">
                <a:tc>
                  <a:txBody>
                    <a:bodyPr/>
                    <a:lstStyle/>
                    <a:p>
                      <a:r>
                        <a:rPr lang="en-US" sz="1600" b="1" dirty="0"/>
                        <a:t>Foster Care Licensing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$14,000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655876"/>
                  </a:ext>
                </a:extLst>
              </a:tr>
              <a:tr h="686639">
                <a:tc>
                  <a:txBody>
                    <a:bodyPr/>
                    <a:lstStyle/>
                    <a:p>
                      <a:r>
                        <a:rPr lang="en-US" sz="1600" b="1" dirty="0"/>
                        <a:t>Background Checks/Interpreters/</a:t>
                      </a:r>
                    </a:p>
                    <a:p>
                      <a:r>
                        <a:rPr lang="en-US" sz="1600" b="1" dirty="0"/>
                        <a:t>Program Licenses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$13,200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28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485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48B98B-EE6E-A08D-2FCC-0BB3DA7B8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5"/>
            <a:ext cx="12191998" cy="500424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Impacts: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Professional Development and Staff needing </a:t>
            </a: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to meet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Professional Training Requirements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Reduces Revenue to the Department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Harms overall Operations and All Areas of the Department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55412-79A7-41F7-8DC0-1A1F9762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53754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6600" b="1" dirty="0">
                <a:latin typeface="Maiandra GD" panose="020E0502030308020204" pitchFamily="34" charset="0"/>
              </a:rPr>
              <a:t>Impact of Amendment #8  </a:t>
            </a:r>
            <a:br>
              <a:rPr lang="en-US" sz="6600" b="1" dirty="0">
                <a:latin typeface="Maiandra GD" panose="020E0502030308020204" pitchFamily="34" charset="0"/>
              </a:rPr>
            </a:br>
            <a:r>
              <a:rPr lang="en-US" sz="2800" dirty="0">
                <a:latin typeface="Maiandra GD" panose="020E0502030308020204" pitchFamily="34" charset="0"/>
              </a:rPr>
              <a:t>Decrease contracted services budget in Human Services for Alia contract; total amount $110,000</a:t>
            </a:r>
            <a:endParaRPr lang="en-US" sz="6600" i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5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48B98B-EE6E-A08D-2FCC-0BB3DA7B8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5"/>
            <a:ext cx="12191998" cy="5004245"/>
          </a:xfrm>
          <a:solidFill>
            <a:schemeClr val="bg1"/>
          </a:solidFill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Initial Budget Request by Human Services – </a:t>
            </a:r>
          </a:p>
          <a:p>
            <a:pPr lvl="1">
              <a:lnSpc>
                <a:spcPct val="10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0% Increase of Tax Levy</a:t>
            </a:r>
          </a:p>
          <a:p>
            <a:pPr>
              <a:lnSpc>
                <a:spcPct val="100000"/>
              </a:lnSpc>
            </a:pPr>
            <a:endParaRPr lang="en-US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Request and Recommendation by County Administrator = $232,282</a:t>
            </a:r>
          </a:p>
          <a:p>
            <a:pPr>
              <a:lnSpc>
                <a:spcPct val="100000"/>
              </a:lnSpc>
            </a:pPr>
            <a:endParaRPr lang="en-US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If All Amendments Approved = $405K</a:t>
            </a:r>
          </a:p>
          <a:p>
            <a:pPr>
              <a:lnSpc>
                <a:spcPct val="100000"/>
              </a:lnSpc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Total Tax Levy Reduction from Initial Request = $637K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55412-79A7-41F7-8DC0-1A1F9762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53754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6600" b="1" dirty="0">
                <a:latin typeface="Maiandra GD" panose="020E0502030308020204" pitchFamily="34" charset="0"/>
              </a:rPr>
              <a:t>Tax Levy Reduction to Human Services</a:t>
            </a:r>
            <a:endParaRPr lang="en-US" sz="6600" i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0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03ACDE-FD55-C8D4-539D-76434871EBAD}"/>
              </a:ext>
            </a:extLst>
          </p:cNvPr>
          <p:cNvSpPr/>
          <p:nvPr/>
        </p:nvSpPr>
        <p:spPr>
          <a:xfrm>
            <a:off x="0" y="17663"/>
            <a:ext cx="12192000" cy="682267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4C8BF7-2A22-9513-CEDA-2CE816849F24}"/>
              </a:ext>
            </a:extLst>
          </p:cNvPr>
          <p:cNvCxnSpPr/>
          <p:nvPr/>
        </p:nvCxnSpPr>
        <p:spPr>
          <a:xfrm>
            <a:off x="582413" y="2465495"/>
            <a:ext cx="11027173" cy="0"/>
          </a:xfrm>
          <a:prstGeom prst="line">
            <a:avLst/>
          </a:prstGeom>
          <a:ln w="17780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hlinkClick r:id="" action="ppaction://noaction"/>
            <a:extLst>
              <a:ext uri="{FF2B5EF4-FFF2-40B4-BE49-F238E27FC236}">
                <a16:creationId xmlns:a16="http://schemas.microsoft.com/office/drawing/2014/main" id="{C5BADFE1-E053-C52F-9BE4-4478904C7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591" y="1908307"/>
            <a:ext cx="1870230" cy="1338383"/>
          </a:xfrm>
          <a:prstGeom prst="ellipse">
            <a:avLst/>
          </a:prstGeom>
          <a:ln w="117475" cap="rnd">
            <a:solidFill>
              <a:srgbClr val="C8C6BD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hlinkClick r:id="" action="ppaction://noaction"/>
            <a:extLst>
              <a:ext uri="{FF2B5EF4-FFF2-40B4-BE49-F238E27FC236}">
                <a16:creationId xmlns:a16="http://schemas.microsoft.com/office/drawing/2014/main" id="{AB9D17AE-8CE2-4D89-0874-32D3B684C67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9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19"/>
                    </a14:imgEffect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" r="3566"/>
          <a:stretch/>
        </p:blipFill>
        <p:spPr>
          <a:xfrm>
            <a:off x="6500889" y="1914168"/>
            <a:ext cx="1870230" cy="1338383"/>
          </a:xfrm>
          <a:prstGeom prst="ellipse">
            <a:avLst/>
          </a:prstGeom>
          <a:ln w="117475" cap="rnd">
            <a:solidFill>
              <a:srgbClr val="C8C6BD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15C88A2-214F-DA5A-C40E-21BF9D463D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7" b="7467"/>
          <a:stretch/>
        </p:blipFill>
        <p:spPr>
          <a:xfrm>
            <a:off x="3610534" y="1908308"/>
            <a:ext cx="1870230" cy="1338383"/>
          </a:xfrm>
          <a:prstGeom prst="ellipse">
            <a:avLst/>
          </a:prstGeom>
          <a:ln w="117475" cap="rnd">
            <a:solidFill>
              <a:srgbClr val="C8C6BD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82F40BF3-2740-21BA-5C7F-9E1450060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10814"/>
          <a:stretch/>
        </p:blipFill>
        <p:spPr>
          <a:xfrm>
            <a:off x="720179" y="1818516"/>
            <a:ext cx="1870230" cy="1338383"/>
          </a:xfrm>
          <a:prstGeom prst="ellipse">
            <a:avLst/>
          </a:prstGeom>
          <a:ln w="117475" cap="rnd">
            <a:solidFill>
              <a:srgbClr val="C8C6BD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2D4355-3E5A-25A4-4595-8B7AF7AD048F}"/>
              </a:ext>
            </a:extLst>
          </p:cNvPr>
          <p:cNvSpPr txBox="1"/>
          <p:nvPr/>
        </p:nvSpPr>
        <p:spPr>
          <a:xfrm>
            <a:off x="185969" y="54082"/>
            <a:ext cx="11934825" cy="1107996"/>
          </a:xfrm>
          <a:prstGeom prst="rect">
            <a:avLst/>
          </a:prstGeom>
          <a:gradFill>
            <a:gsLst>
              <a:gs pos="82000">
                <a:schemeClr val="accent6">
                  <a:lumMod val="75000"/>
                </a:schemeClr>
              </a:gs>
              <a:gs pos="98000">
                <a:schemeClr val="bg1"/>
              </a:gs>
              <a:gs pos="0">
                <a:schemeClr val="bg1"/>
              </a:gs>
              <a:gs pos="54000">
                <a:schemeClr val="accent6">
                  <a:lumMod val="20000"/>
                  <a:lumOff val="80000"/>
                </a:schemeClr>
              </a:gs>
              <a:gs pos="47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161718"/>
                </a:solidFill>
                <a:latin typeface="Maiandra GD" panose="020E0502030308020204" pitchFamily="34" charset="0"/>
              </a:rPr>
              <a:t>Department of Human Services</a:t>
            </a:r>
            <a:endParaRPr lang="en-US" sz="6600" dirty="0">
              <a:solidFill>
                <a:srgbClr val="161718"/>
              </a:solidFill>
              <a:latin typeface="Maiandra GD" panose="020E0502030308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92E0A-0134-8F05-7CD5-27295F6C8E05}"/>
              </a:ext>
            </a:extLst>
          </p:cNvPr>
          <p:cNvSpPr txBox="1"/>
          <p:nvPr/>
        </p:nvSpPr>
        <p:spPr>
          <a:xfrm>
            <a:off x="1023225" y="3246691"/>
            <a:ext cx="125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Ink Free" panose="03080402000500000000" pitchFamily="66" charset="0"/>
              </a:rPr>
              <a:t>Behavioral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Ink Free" panose="03080402000500000000" pitchFamily="66" charset="0"/>
              </a:rPr>
              <a:t>Health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65B644-AF94-C14B-7EF7-B56D33576ECB}"/>
              </a:ext>
            </a:extLst>
          </p:cNvPr>
          <p:cNvSpPr txBox="1"/>
          <p:nvPr/>
        </p:nvSpPr>
        <p:spPr>
          <a:xfrm>
            <a:off x="3916678" y="3334989"/>
            <a:ext cx="125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Ink Free" panose="03080402000500000000" pitchFamily="66" charset="0"/>
              </a:rPr>
              <a:t>Economic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Ink Free" panose="03080402000500000000" pitchFamily="66" charset="0"/>
              </a:rPr>
              <a:t>Support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E64BE2-6F5A-FA68-861C-8B0AE3B6291F}"/>
              </a:ext>
            </a:extLst>
          </p:cNvPr>
          <p:cNvSpPr txBox="1"/>
          <p:nvPr/>
        </p:nvSpPr>
        <p:spPr>
          <a:xfrm>
            <a:off x="6807033" y="3335928"/>
            <a:ext cx="125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Ink Free" panose="03080402000500000000" pitchFamily="66" charset="0"/>
              </a:rPr>
              <a:t>Family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Ink Free" panose="03080402000500000000" pitchFamily="66" charset="0"/>
              </a:rPr>
              <a:t>Services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D9E6C5-35B7-897F-712D-62D5B9216261}"/>
              </a:ext>
            </a:extLst>
          </p:cNvPr>
          <p:cNvSpPr txBox="1"/>
          <p:nvPr/>
        </p:nvSpPr>
        <p:spPr>
          <a:xfrm>
            <a:off x="9910834" y="3334988"/>
            <a:ext cx="125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Ink Free" panose="03080402000500000000" pitchFamily="66" charset="0"/>
              </a:rPr>
              <a:t>Fiscal &amp; Operations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842431-54A8-3EEC-A18E-184423EC8F82}"/>
              </a:ext>
            </a:extLst>
          </p:cNvPr>
          <p:cNvSpPr txBox="1"/>
          <p:nvPr/>
        </p:nvSpPr>
        <p:spPr>
          <a:xfrm>
            <a:off x="720179" y="1090264"/>
            <a:ext cx="1074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</a:rPr>
              <a:t>-Family Connections Are Always Preserved and Strengthened-</a:t>
            </a:r>
            <a:endParaRPr lang="en-US" sz="1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8AE85EE-77D7-E2D1-EF86-087B61020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879816"/>
              </p:ext>
            </p:extLst>
          </p:nvPr>
        </p:nvGraphicFramePr>
        <p:xfrm>
          <a:off x="416264" y="4403057"/>
          <a:ext cx="11311138" cy="2148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5569">
                  <a:extLst>
                    <a:ext uri="{9D8B030D-6E8A-4147-A177-3AD203B41FA5}">
                      <a16:colId xmlns:a16="http://schemas.microsoft.com/office/drawing/2014/main" val="2241378794"/>
                    </a:ext>
                  </a:extLst>
                </a:gridCol>
                <a:gridCol w="5655569">
                  <a:extLst>
                    <a:ext uri="{9D8B030D-6E8A-4147-A177-3AD203B41FA5}">
                      <a16:colId xmlns:a16="http://schemas.microsoft.com/office/drawing/2014/main" val="3597809901"/>
                    </a:ext>
                  </a:extLst>
                </a:gridCol>
              </a:tblGrid>
              <a:tr h="214865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What We Hear From Staff: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dirty="0">
                          <a:solidFill>
                            <a:srgbClr val="C00000"/>
                          </a:solidFill>
                        </a:rPr>
                        <a:t>The vision guides my practice to stay focused on keeping families together and connected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422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7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9371-2C26-8956-1E1C-67DA019B5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5"/>
            <a:ext cx="12191998" cy="5004243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>
                <a:latin typeface="Calibri" panose="020F0502020204030204" pitchFamily="34" charset="0"/>
                <a:cs typeface="Calibri" panose="020F0502020204030204" pitchFamily="34" charset="0"/>
              </a:rPr>
              <a:t>Statutory Responsibility of Human Services Department: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46.23 Intent: To make available to all citizens of this state a comprehensive range of human services in an integrated and efficient manner</a:t>
            </a: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46.23 (3) County Department of Human Services: Human Services means the total range of services to people: For Eau Claire County our service delivery is structured to provide services in response to the following mandates: </a:t>
            </a:r>
          </a:p>
          <a:p>
            <a:pPr marL="0" indent="0">
              <a:buNone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6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Economic Support Services</a:t>
            </a: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7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Child Protective Services</a:t>
            </a: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7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Youth Services</a:t>
            </a: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7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Long-Term Support Service </a:t>
            </a: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7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Adult Protective Services</a:t>
            </a: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7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Mental Health and Substance Abuse Services</a:t>
            </a: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7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Birth to Three Services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55412-79A7-41F7-8DC0-1A1F9762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53754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6600" b="1" dirty="0">
                <a:latin typeface="Maiandra GD" panose="020E0502030308020204" pitchFamily="34" charset="0"/>
              </a:rPr>
              <a:t>Human Services Mandate</a:t>
            </a:r>
          </a:p>
        </p:txBody>
      </p:sp>
    </p:spTree>
    <p:extLst>
      <p:ext uri="{BB962C8B-B14F-4D97-AF65-F5344CB8AC3E}">
        <p14:creationId xmlns:p14="http://schemas.microsoft.com/office/powerpoint/2010/main" val="321873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9371-2C26-8956-1E1C-67DA019B5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5"/>
            <a:ext cx="6096000" cy="50042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Family Services Division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Centralized Access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Child Protective Services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Initial Assessment &amp; Ongoing Services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Youth Services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Juvenile Intake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Coordinated Services Team (CST)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 of Care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Juvenile Detention Center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Resource Unit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Alternate Care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Birth -to-Three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Intensive Permanency Services (IPS)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B378F6-8912-9B6A-F85C-5D234B25E841}"/>
              </a:ext>
            </a:extLst>
          </p:cNvPr>
          <p:cNvSpPr txBox="1">
            <a:spLocks/>
          </p:cNvSpPr>
          <p:nvPr/>
        </p:nvSpPr>
        <p:spPr>
          <a:xfrm>
            <a:off x="6096000" y="1853754"/>
            <a:ext cx="6096000" cy="50042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Behavioral Health Services Division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Adult Protective Services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Children’s Long Term Support Services (CLTS)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Crisis Services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Co-Responder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Community Re-entry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Homeless Outreach Team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Follow up and Linkage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Community Support Program (CSP)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Comprehensive Community Services (CCS)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Outpatient Mental Health and Substance Abuse Treatment Clinic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Treatment Court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55412-79A7-41F7-8DC0-1A1F9762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53754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latin typeface="Maiandra GD" panose="020E0502030308020204" pitchFamily="34" charset="0"/>
              </a:rPr>
              <a:t>Carrying out Mandates through Programs &amp; Services</a:t>
            </a:r>
          </a:p>
        </p:txBody>
      </p:sp>
    </p:spTree>
    <p:extLst>
      <p:ext uri="{BB962C8B-B14F-4D97-AF65-F5344CB8AC3E}">
        <p14:creationId xmlns:p14="http://schemas.microsoft.com/office/powerpoint/2010/main" val="161641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9371-2C26-8956-1E1C-67DA019B5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5"/>
            <a:ext cx="6096000" cy="50042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Economic Support Services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Food Share Subsidy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Health Care Subsidy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Child Care Subsidy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Fraud – Benefit Recovery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B378F6-8912-9B6A-F85C-5D234B25E841}"/>
              </a:ext>
            </a:extLst>
          </p:cNvPr>
          <p:cNvSpPr txBox="1">
            <a:spLocks/>
          </p:cNvSpPr>
          <p:nvPr/>
        </p:nvSpPr>
        <p:spPr>
          <a:xfrm>
            <a:off x="6096000" y="1853754"/>
            <a:ext cx="6096000" cy="50042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Fiscal &amp; Operations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Accounts Payable/Receivable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Billing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Reporting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Contracting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 Analysis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Internal Controls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Quality Assurance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Purchasing 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Reception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Records Management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55412-79A7-41F7-8DC0-1A1F9762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53754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latin typeface="Maiandra GD" panose="020E0502030308020204" pitchFamily="34" charset="0"/>
              </a:rPr>
              <a:t>Carrying out Mandates through Programs &amp; Services</a:t>
            </a:r>
          </a:p>
        </p:txBody>
      </p:sp>
    </p:spTree>
    <p:extLst>
      <p:ext uri="{BB962C8B-B14F-4D97-AF65-F5344CB8AC3E}">
        <p14:creationId xmlns:p14="http://schemas.microsoft.com/office/powerpoint/2010/main" val="426370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9371-2C26-8956-1E1C-67DA019B5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5"/>
            <a:ext cx="6096000" cy="500424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Staff Structure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Current FTE: 241.16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Non- Management Staff 86%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Management Staff 14%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2023 Recommendations: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FTE: 245.66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Non-Management Staff 85%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Management Staff 15%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551B470-1546-93D2-AA8E-77A900C7D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717404"/>
              </p:ext>
            </p:extLst>
          </p:nvPr>
        </p:nvGraphicFramePr>
        <p:xfrm>
          <a:off x="6095998" y="1853755"/>
          <a:ext cx="6096001" cy="5004979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3891626">
                  <a:extLst>
                    <a:ext uri="{9D8B030D-6E8A-4147-A177-3AD203B41FA5}">
                      <a16:colId xmlns:a16="http://schemas.microsoft.com/office/drawing/2014/main" val="2696107365"/>
                    </a:ext>
                  </a:extLst>
                </a:gridCol>
                <a:gridCol w="2204375">
                  <a:extLst>
                    <a:ext uri="{9D8B030D-6E8A-4147-A177-3AD203B41FA5}">
                      <a16:colId xmlns:a16="http://schemas.microsoft.com/office/drawing/2014/main" val="461630228"/>
                    </a:ext>
                  </a:extLst>
                </a:gridCol>
              </a:tblGrid>
              <a:tr h="994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Unit</a:t>
                      </a:r>
                      <a:endParaRPr lang="en-US" sz="2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2023 Total Department</a:t>
                      </a:r>
                      <a:endParaRPr lang="en-US" sz="2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815641"/>
                  </a:ext>
                </a:extLst>
              </a:tr>
              <a:tr h="521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FTE's</a:t>
                      </a:r>
                      <a:endParaRPr lang="en-US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42093"/>
                  </a:ext>
                </a:extLst>
              </a:tr>
              <a:tr h="5219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Behavioral Health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394919"/>
                  </a:ext>
                </a:extLst>
              </a:tr>
              <a:tr h="5219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Family Services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64.16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44461"/>
                  </a:ext>
                </a:extLst>
              </a:tr>
              <a:tr h="5219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Economic Support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672618"/>
                  </a:ext>
                </a:extLst>
              </a:tr>
              <a:tr h="5219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Fiscal 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49300"/>
                  </a:ext>
                </a:extLst>
              </a:tr>
              <a:tr h="5219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Operations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12.5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424608"/>
                  </a:ext>
                </a:extLst>
              </a:tr>
              <a:tr h="8784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TOTAL NUMBER OF DHS EMPLOYEES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245.66</a:t>
                      </a:r>
                      <a:endParaRPr lang="en-US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9" marR="9810" marT="16643" marB="124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3122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BF55412-79A7-41F7-8DC0-1A1F9762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53754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4400" b="1" dirty="0">
                <a:latin typeface="Maiandra GD" panose="020E0502030308020204" pitchFamily="34" charset="0"/>
              </a:rPr>
              <a:t>It Takes Staff to Meet Statutory Requirements &amp; Be Fiscally Responsible</a:t>
            </a:r>
          </a:p>
        </p:txBody>
      </p:sp>
    </p:spTree>
    <p:extLst>
      <p:ext uri="{BB962C8B-B14F-4D97-AF65-F5344CB8AC3E}">
        <p14:creationId xmlns:p14="http://schemas.microsoft.com/office/powerpoint/2010/main" val="76422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B471-0DD8-437D-34CD-F37FFEE31BF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185375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latin typeface="Maiandra GD" panose="020E0502030308020204" pitchFamily="34" charset="0"/>
              </a:rPr>
              <a:t>Budget 2023</a:t>
            </a:r>
            <a:br>
              <a:rPr lang="en-US" sz="4400" b="1" dirty="0">
                <a:latin typeface="Maiandra GD" panose="020E0502030308020204" pitchFamily="34" charset="0"/>
              </a:rPr>
            </a:br>
            <a:r>
              <a:rPr lang="en-US" sz="4400" b="1" dirty="0">
                <a:latin typeface="Maiandra GD" panose="020E0502030308020204" pitchFamily="34" charset="0"/>
              </a:rPr>
              <a:t>Tax Levy Reduction </a:t>
            </a:r>
          </a:p>
          <a:p>
            <a:pPr algn="ctr"/>
            <a:r>
              <a:rPr lang="en-US" sz="4400" b="1" dirty="0">
                <a:latin typeface="Maiandra GD" panose="020E0502030308020204" pitchFamily="34" charset="0"/>
              </a:rPr>
              <a:t>per County Administrator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151CBF4-6F98-CCC1-5DCF-0DF5C13FA1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82430"/>
              </p:ext>
            </p:extLst>
          </p:nvPr>
        </p:nvGraphicFramePr>
        <p:xfrm>
          <a:off x="0" y="1853756"/>
          <a:ext cx="12192000" cy="5031352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5553257">
                  <a:extLst>
                    <a:ext uri="{9D8B030D-6E8A-4147-A177-3AD203B41FA5}">
                      <a16:colId xmlns:a16="http://schemas.microsoft.com/office/drawing/2014/main" val="24872122"/>
                    </a:ext>
                  </a:extLst>
                </a:gridCol>
                <a:gridCol w="4270927">
                  <a:extLst>
                    <a:ext uri="{9D8B030D-6E8A-4147-A177-3AD203B41FA5}">
                      <a16:colId xmlns:a16="http://schemas.microsoft.com/office/drawing/2014/main" val="1001077401"/>
                    </a:ext>
                  </a:extLst>
                </a:gridCol>
                <a:gridCol w="2367816">
                  <a:extLst>
                    <a:ext uri="{9D8B030D-6E8A-4147-A177-3AD203B41FA5}">
                      <a16:colId xmlns:a16="http://schemas.microsoft.com/office/drawing/2014/main" val="3188029842"/>
                    </a:ext>
                  </a:extLst>
                </a:gridCol>
              </a:tblGrid>
              <a:tr h="610545">
                <a:tc>
                  <a:txBody>
                    <a:bodyPr/>
                    <a:lstStyle/>
                    <a:p>
                      <a:r>
                        <a:rPr lang="en-US" sz="1600" b="1" cap="none" spc="0" dirty="0">
                          <a:solidFill>
                            <a:schemeClr val="bg1"/>
                          </a:solidFill>
                        </a:rPr>
                        <a:t>Program Area</a:t>
                      </a:r>
                    </a:p>
                  </a:txBody>
                  <a:tcPr marL="108017" marR="119050" marT="83090" marB="830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cap="none" spc="0" dirty="0">
                          <a:solidFill>
                            <a:schemeClr val="bg1"/>
                          </a:solidFill>
                        </a:rPr>
                        <a:t>Program</a:t>
                      </a:r>
                    </a:p>
                  </a:txBody>
                  <a:tcPr marL="108017" marR="119050" marT="83090" marB="830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cap="none" spc="0" dirty="0">
                          <a:solidFill>
                            <a:schemeClr val="bg1"/>
                          </a:solidFill>
                        </a:rPr>
                        <a:t>Tax Levy Reduction</a:t>
                      </a:r>
                    </a:p>
                  </a:txBody>
                  <a:tcPr marL="108017" marR="119050" marT="83090" marB="830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73599"/>
                  </a:ext>
                </a:extLst>
              </a:tr>
              <a:tr h="426946"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All Program Areas</a:t>
                      </a:r>
                    </a:p>
                  </a:txBody>
                  <a:tcPr marL="108017" marR="79366" marT="83090" marB="830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Overhead</a:t>
                      </a:r>
                    </a:p>
                  </a:txBody>
                  <a:tcPr marL="108017" marR="79366" marT="83090" marB="830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$45,000</a:t>
                      </a:r>
                    </a:p>
                  </a:txBody>
                  <a:tcPr marL="108017" marR="79366" marT="83090" marB="830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270173"/>
                  </a:ext>
                </a:extLst>
              </a:tr>
              <a:tr h="847879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Program 3- Community Care &amp; Treatment of Children who are Developmentally or Physically Disabled, Delayed or have a Social Emotional Disturbance</a:t>
                      </a:r>
                    </a:p>
                  </a:txBody>
                  <a:tcPr marL="108017" marR="79366" marT="83090" marB="830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CCOP MOE– Children’s Community Options Program Maintenance of Effort </a:t>
                      </a:r>
                    </a:p>
                  </a:txBody>
                  <a:tcPr marL="108017" marR="79366" marT="83090" marB="830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108017" marR="79366" marT="83090" marB="830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97661"/>
                  </a:ext>
                </a:extLst>
              </a:tr>
              <a:tr h="825618"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Program 2 – Community Care &amp; Treatment of Adults &amp; Children with Mental Health and/or Substance Use Disorder</a:t>
                      </a:r>
                    </a:p>
                  </a:txBody>
                  <a:tcPr marL="108017" marR="79366" marT="83090" marB="830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CSP(Community Support Program), Crisis </a:t>
                      </a:r>
                    </a:p>
                  </a:txBody>
                  <a:tcPr marL="108017" marR="79366" marT="83090" marB="830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$30,000</a:t>
                      </a:r>
                    </a:p>
                  </a:txBody>
                  <a:tcPr marL="108017" marR="79366" marT="83090" marB="830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38963"/>
                  </a:ext>
                </a:extLst>
              </a:tr>
              <a:tr h="825618"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Program 2-Community Care &amp; Treatment of Adults &amp; Children with Mental Health and/or Substance Use Disorder</a:t>
                      </a:r>
                    </a:p>
                  </a:txBody>
                  <a:tcPr marL="108017" marR="79366" marT="83090" marB="830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Outpatient Clinic</a:t>
                      </a:r>
                    </a:p>
                  </a:txBody>
                  <a:tcPr marL="108017" marR="79366" marT="83090" marB="830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$17,960</a:t>
                      </a:r>
                    </a:p>
                  </a:txBody>
                  <a:tcPr marL="108017" marR="79366" marT="83090" marB="830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901626"/>
                  </a:ext>
                </a:extLst>
              </a:tr>
              <a:tr h="1040692"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Program 4 – Secure Detention Services for Youth Offenders </a:t>
                      </a:r>
                    </a:p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AND</a:t>
                      </a:r>
                    </a:p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All Program Areas</a:t>
                      </a:r>
                    </a:p>
                  </a:txBody>
                  <a:tcPr marL="108017" marR="79366" marT="83090" marB="830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Juvenile Detention Center</a:t>
                      </a:r>
                    </a:p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Operations</a:t>
                      </a:r>
                    </a:p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(Position requests eliminated)</a:t>
                      </a:r>
                    </a:p>
                  </a:txBody>
                  <a:tcPr marL="108017" marR="79366" marT="83090" marB="830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89,322</a:t>
                      </a:r>
                    </a:p>
                  </a:txBody>
                  <a:tcPr marL="108017" marR="79366" marT="83090" marB="830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466644"/>
                  </a:ext>
                </a:extLst>
              </a:tr>
              <a:tr h="426946">
                <a:tc>
                  <a:txBody>
                    <a:bodyPr/>
                    <a:lstStyle/>
                    <a:p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108017" marR="79366" marT="83090" marB="830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108017" marR="79366" marT="83090" marB="830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cap="none" spc="0" dirty="0">
                          <a:solidFill>
                            <a:schemeClr val="tx1"/>
                          </a:solidFill>
                        </a:rPr>
                        <a:t>$232,282</a:t>
                      </a:r>
                    </a:p>
                  </a:txBody>
                  <a:tcPr marL="108017" marR="79366" marT="83090" marB="830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61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51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9371-2C26-8956-1E1C-67DA019B5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5"/>
            <a:ext cx="12191998" cy="5004243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Amendment #6</a:t>
            </a:r>
            <a:endParaRPr lang="en-US" sz="1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2800" i="1" dirty="0">
                <a:latin typeface="Calibri" panose="020F0502020204030204" pitchFamily="34" charset="0"/>
                <a:cs typeface="Calibri" panose="020F0502020204030204" pitchFamily="34" charset="0"/>
              </a:rPr>
              <a:t>Eliminate 4.5 New FTE in Human Services Crisis Program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Amendment #7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12800" i="1" dirty="0">
                <a:latin typeface="Calibri" panose="020F0502020204030204" pitchFamily="34" charset="0"/>
                <a:cs typeface="Calibri" panose="020F0502020204030204" pitchFamily="34" charset="0"/>
              </a:rPr>
              <a:t>Cut FTE’s in DHS so there is a net levy savings of $250k, at least two need to be supervisor/manager, final changes need to be approved by the DHS Board and implemented on or before 1/1/2023</a:t>
            </a:r>
          </a:p>
          <a:p>
            <a:pPr marL="0" indent="0">
              <a:buNone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200"/>
              </a:lnSpc>
              <a:buNone/>
            </a:pPr>
            <a:r>
              <a:rPr lang="en-US" sz="1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Amendment #8</a:t>
            </a:r>
          </a:p>
          <a:p>
            <a:pPr marL="0" indent="0">
              <a:lnSpc>
                <a:spcPts val="2700"/>
              </a:lnSpc>
              <a:buNone/>
            </a:pPr>
            <a:r>
              <a:rPr lang="en-US" sz="12800" i="1" dirty="0">
                <a:latin typeface="Calibri" panose="020F0502020204030204" pitchFamily="34" charset="0"/>
                <a:cs typeface="Calibri" panose="020F0502020204030204" pitchFamily="34" charset="0"/>
              </a:rPr>
              <a:t>Decrease contracted services budget in Human Services for Alia Contract; total amount $110,000</a:t>
            </a:r>
          </a:p>
          <a:p>
            <a:pPr marL="0" indent="0">
              <a:buNone/>
            </a:pPr>
            <a:endParaRPr lang="en-US" sz="1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55412-79A7-41F7-8DC0-1A1F9762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53754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latin typeface="Maiandra GD" panose="020E0502030308020204" pitchFamily="34" charset="0"/>
              </a:rPr>
              <a:t>Known Proposed Amendments Related to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388906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5412-79A7-41F7-8DC0-1A1F9762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5375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Response To - Amendment #6:  </a:t>
            </a:r>
            <a:br>
              <a:rPr lang="en-US" sz="2400" b="1" dirty="0">
                <a:latin typeface="Maiandra GD" panose="020E0502030308020204" pitchFamily="34" charset="0"/>
              </a:rPr>
            </a:br>
            <a:r>
              <a:rPr lang="en-US" sz="2400" dirty="0">
                <a:latin typeface="Maiandra GD" panose="020E0502030308020204" pitchFamily="34" charset="0"/>
              </a:rPr>
              <a:t>Eliminate 4.5 new FTE in Human Services Crisis Program (Book 1 of the Budget - Page 77)</a:t>
            </a:r>
            <a:br>
              <a:rPr lang="en-US" sz="2400" dirty="0">
                <a:latin typeface="Maiandra GD" panose="020E0502030308020204" pitchFamily="34" charset="0"/>
              </a:rPr>
            </a:br>
            <a:br>
              <a:rPr lang="en-US" sz="2400" dirty="0">
                <a:latin typeface="Maiandra GD" panose="020E0502030308020204" pitchFamily="34" charset="0"/>
              </a:rPr>
            </a:br>
            <a:r>
              <a:rPr lang="en-US" sz="2400" dirty="0">
                <a:latin typeface="Maiandra GD" panose="020E0502030308020204" pitchFamily="34" charset="0"/>
              </a:rPr>
              <a:t>NOTE:  Only 2 of the 4.5 positions are in the Crisis Program.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FCB639-D50F-7739-6DEA-4808D5AF8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794554"/>
              </p:ext>
            </p:extLst>
          </p:nvPr>
        </p:nvGraphicFramePr>
        <p:xfrm>
          <a:off x="1" y="1853755"/>
          <a:ext cx="12191999" cy="4997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480">
                  <a:extLst>
                    <a:ext uri="{9D8B030D-6E8A-4147-A177-3AD203B41FA5}">
                      <a16:colId xmlns:a16="http://schemas.microsoft.com/office/drawing/2014/main" val="2101489553"/>
                    </a:ext>
                  </a:extLst>
                </a:gridCol>
                <a:gridCol w="1654044">
                  <a:extLst>
                    <a:ext uri="{9D8B030D-6E8A-4147-A177-3AD203B41FA5}">
                      <a16:colId xmlns:a16="http://schemas.microsoft.com/office/drawing/2014/main" val="3043874569"/>
                    </a:ext>
                  </a:extLst>
                </a:gridCol>
                <a:gridCol w="1286480">
                  <a:extLst>
                    <a:ext uri="{9D8B030D-6E8A-4147-A177-3AD203B41FA5}">
                      <a16:colId xmlns:a16="http://schemas.microsoft.com/office/drawing/2014/main" val="2522694762"/>
                    </a:ext>
                  </a:extLst>
                </a:gridCol>
                <a:gridCol w="1507018">
                  <a:extLst>
                    <a:ext uri="{9D8B030D-6E8A-4147-A177-3AD203B41FA5}">
                      <a16:colId xmlns:a16="http://schemas.microsoft.com/office/drawing/2014/main" val="1697579521"/>
                    </a:ext>
                  </a:extLst>
                </a:gridCol>
                <a:gridCol w="2819082">
                  <a:extLst>
                    <a:ext uri="{9D8B030D-6E8A-4147-A177-3AD203B41FA5}">
                      <a16:colId xmlns:a16="http://schemas.microsoft.com/office/drawing/2014/main" val="3184781102"/>
                    </a:ext>
                  </a:extLst>
                </a:gridCol>
                <a:gridCol w="1892959">
                  <a:extLst>
                    <a:ext uri="{9D8B030D-6E8A-4147-A177-3AD203B41FA5}">
                      <a16:colId xmlns:a16="http://schemas.microsoft.com/office/drawing/2014/main" val="46826158"/>
                    </a:ext>
                  </a:extLst>
                </a:gridCol>
                <a:gridCol w="1745936">
                  <a:extLst>
                    <a:ext uri="{9D8B030D-6E8A-4147-A177-3AD203B41FA5}">
                      <a16:colId xmlns:a16="http://schemas.microsoft.com/office/drawing/2014/main" val="205170334"/>
                    </a:ext>
                  </a:extLst>
                </a:gridCol>
              </a:tblGrid>
              <a:tr h="37419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DHS 2023 Position Requests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372843"/>
                  </a:ext>
                </a:extLst>
              </a:tr>
              <a:tr h="8283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Division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Position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# FTE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Requested Cost Per Position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levy</a:t>
                      </a: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Budgeted Revenue Attached to Position (eliminated if position not approved)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Federal &amp; State funds allocated to position 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(elimination of a position, reallocates the funds) </a:t>
                      </a:r>
                    </a:p>
                  </a:txBody>
                  <a:tcPr marL="4938" marR="4938" marT="493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897003"/>
                  </a:ext>
                </a:extLst>
              </a:tr>
              <a:tr h="909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Admin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Records Supervisor/ Manager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        109,001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         27,250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$                  40,000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$               69,001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894193"/>
                  </a:ext>
                </a:extLst>
              </a:tr>
              <a:tr h="7434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Family Services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Social Worker/Case Manager - Central Access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        100,880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     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$                100,880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$                       - 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986493"/>
                  </a:ext>
                </a:extLst>
              </a:tr>
              <a:tr h="576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Behavioral Health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Crisis Social Worker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$        100,880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           8,070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                  92,810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$                 8,070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99773"/>
                  </a:ext>
                </a:extLst>
              </a:tr>
              <a:tr h="576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Behavioral Health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Crisis Peer Specialist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          83,167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           6,653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                  76,514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$                 6,653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169185"/>
                  </a:ext>
                </a:extLst>
              </a:tr>
              <a:tr h="2367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Admin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.5 Data Specialist to 1.0 Data Specialist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</a:rPr>
                        <a:t>0.5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</a:rPr>
                        <a:t>$        71,060 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</a:rPr>
                        <a:t> $           2,788 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</a:rPr>
                        <a:t> $                  50,500 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</a:rPr>
                        <a:t> $               20,560 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81219"/>
                  </a:ext>
                </a:extLst>
              </a:tr>
              <a:tr h="497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Total New Positions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$        464,988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$         44,762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$                360,704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$             104,284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720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31655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224</TotalTime>
  <Words>1549</Words>
  <Application>Microsoft Office PowerPoint</Application>
  <PresentationFormat>Widescreen</PresentationFormat>
  <Paragraphs>290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Amasis MT Pro Black</vt:lpstr>
      <vt:lpstr>Arial</vt:lpstr>
      <vt:lpstr>Calibri</vt:lpstr>
      <vt:lpstr>Courier New</vt:lpstr>
      <vt:lpstr>Gill Sans MT</vt:lpstr>
      <vt:lpstr>Ink Free</vt:lpstr>
      <vt:lpstr>Maiandra GD</vt:lpstr>
      <vt:lpstr>Gallery</vt:lpstr>
      <vt:lpstr>PowerPoint Presentation</vt:lpstr>
      <vt:lpstr>PowerPoint Presentation</vt:lpstr>
      <vt:lpstr>Human Services Mandate</vt:lpstr>
      <vt:lpstr>Carrying out Mandates through Programs &amp; Services</vt:lpstr>
      <vt:lpstr>Carrying out Mandates through Programs &amp; Services</vt:lpstr>
      <vt:lpstr>It Takes Staff to Meet Statutory Requirements &amp; Be Fiscally Responsible</vt:lpstr>
      <vt:lpstr>PowerPoint Presentation</vt:lpstr>
      <vt:lpstr>Known Proposed Amendments Related to Human Services</vt:lpstr>
      <vt:lpstr>Response To - Amendment #6:   Eliminate 4.5 new FTE in Human Services Crisis Program (Book 1 of the Budget - Page 77)  NOTE:  Only 2 of the 4.5 positions are in the Crisis Program.</vt:lpstr>
      <vt:lpstr>Impact of - Amendment #6:   Eliminate 4.5 new FTE in Human Services Crisis Program (Book 1 of the Budget - Page 77)</vt:lpstr>
      <vt:lpstr>Response To-  Amendment #7:   Cut FTEs in DHS so there is a net levy savings of $250k, at least two need to be supervisor/manager, final changes need to be approved by DHS board and implemented on or before 01.01.23 </vt:lpstr>
      <vt:lpstr>To Reduce $250K in Tax Levy of FTE’s  Equals  AN Estimated Reduction of 10.5 positions</vt:lpstr>
      <vt:lpstr>Impact Of Amendment #7 Cut FTEs in DHS so there is a net levy savings of $250k, at least two need to be supervisor/manager, final changes need to be approved by DHS board and implemented on or before 01.01.23 </vt:lpstr>
      <vt:lpstr>Response To  Amendment #8:  Decrease contracted services budget in Human Services for Alia contract; total amount $110,000 </vt:lpstr>
      <vt:lpstr>Response To  Amendment #8:  Decrease contracted services budget in Human Services for Alia contract; total amount $110,000 </vt:lpstr>
      <vt:lpstr>Impact of Amendment #8   Decrease contracted services budget in Human Services for Alia contract; total amount $110,000</vt:lpstr>
      <vt:lpstr>Tax Levy Reduction to Human Services</vt:lpstr>
    </vt:vector>
  </TitlesOfParts>
  <Company>Eau Claire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Kulasiewicz</dc:creator>
  <cp:lastModifiedBy>Diane Cable</cp:lastModifiedBy>
  <cp:revision>19</cp:revision>
  <dcterms:created xsi:type="dcterms:W3CDTF">2022-10-24T13:57:31Z</dcterms:created>
  <dcterms:modified xsi:type="dcterms:W3CDTF">2022-10-24T18:13:16Z</dcterms:modified>
</cp:coreProperties>
</file>