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3" r:id="rId3"/>
    <p:sldId id="265" r:id="rId4"/>
    <p:sldId id="256" r:id="rId5"/>
    <p:sldId id="257" r:id="rId6"/>
    <p:sldId id="266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75" d="100"/>
          <a:sy n="75" d="100"/>
        </p:scale>
        <p:origin x="974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svg"/><Relationship Id="rId1" Type="http://schemas.openxmlformats.org/officeDocument/2006/relationships/image" Target="../media/image1.pn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svg"/><Relationship Id="rId1" Type="http://schemas.openxmlformats.org/officeDocument/2006/relationships/image" Target="../media/image1.pn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5_2">
  <dgm:title val=""/>
  <dgm:desc val=""/>
  <dgm:catLst>
    <dgm:cat type="accent5" pri="15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0A4B72-6727-4A27-BD04-B5F7D0FF92A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9BCFEF5-DF7D-4F90-B5BA-8BA78332EDCA}">
      <dgm:prSet/>
      <dgm:spPr/>
      <dgm:t>
        <a:bodyPr/>
        <a:lstStyle/>
        <a:p>
          <a:r>
            <a:rPr lang="en-US" dirty="0"/>
            <a:t>Overview of the Human Service Departments Quarterly Financial Report and the Connection to the Department’s Monthly Financials.</a:t>
          </a:r>
        </a:p>
      </dgm:t>
    </dgm:pt>
    <dgm:pt modelId="{28A48588-E27E-4041-AFF3-927024AB622B}" type="parTrans" cxnId="{C268B723-DEBF-4346-BE5F-EADA2A44D58C}">
      <dgm:prSet/>
      <dgm:spPr/>
      <dgm:t>
        <a:bodyPr/>
        <a:lstStyle/>
        <a:p>
          <a:endParaRPr lang="en-US"/>
        </a:p>
      </dgm:t>
    </dgm:pt>
    <dgm:pt modelId="{376E9133-2BF0-4CF0-8B99-CF88CD8909BB}" type="sibTrans" cxnId="{C268B723-DEBF-4346-BE5F-EADA2A44D58C}">
      <dgm:prSet/>
      <dgm:spPr/>
      <dgm:t>
        <a:bodyPr/>
        <a:lstStyle/>
        <a:p>
          <a:endParaRPr lang="en-US"/>
        </a:p>
      </dgm:t>
    </dgm:pt>
    <dgm:pt modelId="{BD5BD5EA-2E52-4AC3-88B0-FFB63C3C1987}">
      <dgm:prSet/>
      <dgm:spPr/>
      <dgm:t>
        <a:bodyPr/>
        <a:lstStyle/>
        <a:p>
          <a:r>
            <a:rPr lang="en-US"/>
            <a:t>Understanding Implications to Tax Levy Reduction </a:t>
          </a:r>
        </a:p>
      </dgm:t>
    </dgm:pt>
    <dgm:pt modelId="{5DC51651-B314-4D20-988C-235F16098A0C}" type="parTrans" cxnId="{7CDEB476-1205-4C79-9537-AC64551D43D2}">
      <dgm:prSet/>
      <dgm:spPr/>
      <dgm:t>
        <a:bodyPr/>
        <a:lstStyle/>
        <a:p>
          <a:endParaRPr lang="en-US"/>
        </a:p>
      </dgm:t>
    </dgm:pt>
    <dgm:pt modelId="{171045D3-41A9-4B5F-BC44-39B29408E7DF}" type="sibTrans" cxnId="{7CDEB476-1205-4C79-9537-AC64551D43D2}">
      <dgm:prSet/>
      <dgm:spPr/>
      <dgm:t>
        <a:bodyPr/>
        <a:lstStyle/>
        <a:p>
          <a:endParaRPr lang="en-US"/>
        </a:p>
      </dgm:t>
    </dgm:pt>
    <dgm:pt modelId="{1C2B935E-D607-4ABC-8B29-C7556FA11115}" type="pres">
      <dgm:prSet presAssocID="{AF0A4B72-6727-4A27-BD04-B5F7D0FF92AA}" presName="root" presStyleCnt="0">
        <dgm:presLayoutVars>
          <dgm:dir/>
          <dgm:resizeHandles val="exact"/>
        </dgm:presLayoutVars>
      </dgm:prSet>
      <dgm:spPr/>
    </dgm:pt>
    <dgm:pt modelId="{A5041BF6-C6F2-4001-9C9F-ED270B87172F}" type="pres">
      <dgm:prSet presAssocID="{C9BCFEF5-DF7D-4F90-B5BA-8BA78332EDCA}" presName="compNode" presStyleCnt="0"/>
      <dgm:spPr/>
    </dgm:pt>
    <dgm:pt modelId="{F00C9D75-6DB0-48EA-A48E-9CF66DD6FA06}" type="pres">
      <dgm:prSet presAssocID="{C9BCFEF5-DF7D-4F90-B5BA-8BA78332EDCA}" presName="bgRect" presStyleLbl="bgShp" presStyleIdx="0" presStyleCnt="2"/>
      <dgm:spPr/>
    </dgm:pt>
    <dgm:pt modelId="{23F5BC24-6D37-482C-AC0A-C49A285AFEC3}" type="pres">
      <dgm:prSet presAssocID="{C9BCFEF5-DF7D-4F90-B5BA-8BA78332EDCA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4D0BEAF8-9DCB-4F6F-841F-0C51B7F1401B}" type="pres">
      <dgm:prSet presAssocID="{C9BCFEF5-DF7D-4F90-B5BA-8BA78332EDCA}" presName="spaceRect" presStyleCnt="0"/>
      <dgm:spPr/>
    </dgm:pt>
    <dgm:pt modelId="{927E0CF2-BA77-4DB4-AE46-2BAD86C8288F}" type="pres">
      <dgm:prSet presAssocID="{C9BCFEF5-DF7D-4F90-B5BA-8BA78332EDCA}" presName="parTx" presStyleLbl="revTx" presStyleIdx="0" presStyleCnt="2">
        <dgm:presLayoutVars>
          <dgm:chMax val="0"/>
          <dgm:chPref val="0"/>
        </dgm:presLayoutVars>
      </dgm:prSet>
      <dgm:spPr/>
    </dgm:pt>
    <dgm:pt modelId="{687D2E20-AE20-41AB-9901-B70F200EF6F7}" type="pres">
      <dgm:prSet presAssocID="{376E9133-2BF0-4CF0-8B99-CF88CD8909BB}" presName="sibTrans" presStyleCnt="0"/>
      <dgm:spPr/>
    </dgm:pt>
    <dgm:pt modelId="{45EF5C96-60B9-4F94-88E0-8B2343CE8369}" type="pres">
      <dgm:prSet presAssocID="{BD5BD5EA-2E52-4AC3-88B0-FFB63C3C1987}" presName="compNode" presStyleCnt="0"/>
      <dgm:spPr/>
    </dgm:pt>
    <dgm:pt modelId="{25D0F603-8B7D-4CB5-9D04-5FC79D25EB74}" type="pres">
      <dgm:prSet presAssocID="{BD5BD5EA-2E52-4AC3-88B0-FFB63C3C1987}" presName="bgRect" presStyleLbl="bgShp" presStyleIdx="1" presStyleCnt="2"/>
      <dgm:spPr/>
    </dgm:pt>
    <dgm:pt modelId="{6BBEF159-09A1-4835-BAFD-D44ED48E21EA}" type="pres">
      <dgm:prSet presAssocID="{BD5BD5EA-2E52-4AC3-88B0-FFB63C3C198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84E3017D-C843-4787-9051-44298E5580C6}" type="pres">
      <dgm:prSet presAssocID="{BD5BD5EA-2E52-4AC3-88B0-FFB63C3C1987}" presName="spaceRect" presStyleCnt="0"/>
      <dgm:spPr/>
    </dgm:pt>
    <dgm:pt modelId="{809FB3DC-3564-461D-A587-865CB86F5B64}" type="pres">
      <dgm:prSet presAssocID="{BD5BD5EA-2E52-4AC3-88B0-FFB63C3C1987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B390307-9496-4469-9309-484C1B84856E}" type="presOf" srcId="{C9BCFEF5-DF7D-4F90-B5BA-8BA78332EDCA}" destId="{927E0CF2-BA77-4DB4-AE46-2BAD86C8288F}" srcOrd="0" destOrd="0" presId="urn:microsoft.com/office/officeart/2018/2/layout/IconVerticalSolidList"/>
    <dgm:cxn modelId="{FE9DEB0A-B401-4AC4-AC59-F9E3836E6EE3}" type="presOf" srcId="{BD5BD5EA-2E52-4AC3-88B0-FFB63C3C1987}" destId="{809FB3DC-3564-461D-A587-865CB86F5B64}" srcOrd="0" destOrd="0" presId="urn:microsoft.com/office/officeart/2018/2/layout/IconVerticalSolidList"/>
    <dgm:cxn modelId="{C268B723-DEBF-4346-BE5F-EADA2A44D58C}" srcId="{AF0A4B72-6727-4A27-BD04-B5F7D0FF92AA}" destId="{C9BCFEF5-DF7D-4F90-B5BA-8BA78332EDCA}" srcOrd="0" destOrd="0" parTransId="{28A48588-E27E-4041-AFF3-927024AB622B}" sibTransId="{376E9133-2BF0-4CF0-8B99-CF88CD8909BB}"/>
    <dgm:cxn modelId="{BAB13262-49C2-437C-B2DF-11161A71B40A}" type="presOf" srcId="{AF0A4B72-6727-4A27-BD04-B5F7D0FF92AA}" destId="{1C2B935E-D607-4ABC-8B29-C7556FA11115}" srcOrd="0" destOrd="0" presId="urn:microsoft.com/office/officeart/2018/2/layout/IconVerticalSolidList"/>
    <dgm:cxn modelId="{7CDEB476-1205-4C79-9537-AC64551D43D2}" srcId="{AF0A4B72-6727-4A27-BD04-B5F7D0FF92AA}" destId="{BD5BD5EA-2E52-4AC3-88B0-FFB63C3C1987}" srcOrd="1" destOrd="0" parTransId="{5DC51651-B314-4D20-988C-235F16098A0C}" sibTransId="{171045D3-41A9-4B5F-BC44-39B29408E7DF}"/>
    <dgm:cxn modelId="{7B3A96EF-B16A-493F-85F9-49E1DBF1D0D7}" type="presParOf" srcId="{1C2B935E-D607-4ABC-8B29-C7556FA11115}" destId="{A5041BF6-C6F2-4001-9C9F-ED270B87172F}" srcOrd="0" destOrd="0" presId="urn:microsoft.com/office/officeart/2018/2/layout/IconVerticalSolidList"/>
    <dgm:cxn modelId="{B9E5C379-FAAB-40D8-9F01-401DF68C8C82}" type="presParOf" srcId="{A5041BF6-C6F2-4001-9C9F-ED270B87172F}" destId="{F00C9D75-6DB0-48EA-A48E-9CF66DD6FA06}" srcOrd="0" destOrd="0" presId="urn:microsoft.com/office/officeart/2018/2/layout/IconVerticalSolidList"/>
    <dgm:cxn modelId="{8EFA7BD2-922C-491B-A652-1960AC62ABCB}" type="presParOf" srcId="{A5041BF6-C6F2-4001-9C9F-ED270B87172F}" destId="{23F5BC24-6D37-482C-AC0A-C49A285AFEC3}" srcOrd="1" destOrd="0" presId="urn:microsoft.com/office/officeart/2018/2/layout/IconVerticalSolidList"/>
    <dgm:cxn modelId="{8EFA660F-D0A3-415A-A2AC-50F260BAE2BB}" type="presParOf" srcId="{A5041BF6-C6F2-4001-9C9F-ED270B87172F}" destId="{4D0BEAF8-9DCB-4F6F-841F-0C51B7F1401B}" srcOrd="2" destOrd="0" presId="urn:microsoft.com/office/officeart/2018/2/layout/IconVerticalSolidList"/>
    <dgm:cxn modelId="{6819BBBF-227B-4282-8B44-870D34331E2D}" type="presParOf" srcId="{A5041BF6-C6F2-4001-9C9F-ED270B87172F}" destId="{927E0CF2-BA77-4DB4-AE46-2BAD86C8288F}" srcOrd="3" destOrd="0" presId="urn:microsoft.com/office/officeart/2018/2/layout/IconVerticalSolidList"/>
    <dgm:cxn modelId="{617FB0A8-77D3-48E9-A0F3-9935858274AA}" type="presParOf" srcId="{1C2B935E-D607-4ABC-8B29-C7556FA11115}" destId="{687D2E20-AE20-41AB-9901-B70F200EF6F7}" srcOrd="1" destOrd="0" presId="urn:microsoft.com/office/officeart/2018/2/layout/IconVerticalSolidList"/>
    <dgm:cxn modelId="{4C84397E-E7BC-499A-850A-9BC09EB2E5DA}" type="presParOf" srcId="{1C2B935E-D607-4ABC-8B29-C7556FA11115}" destId="{45EF5C96-60B9-4F94-88E0-8B2343CE8369}" srcOrd="2" destOrd="0" presId="urn:microsoft.com/office/officeart/2018/2/layout/IconVerticalSolidList"/>
    <dgm:cxn modelId="{4D99E20C-13D9-47D1-9D69-4A7673363999}" type="presParOf" srcId="{45EF5C96-60B9-4F94-88E0-8B2343CE8369}" destId="{25D0F603-8B7D-4CB5-9D04-5FC79D25EB74}" srcOrd="0" destOrd="0" presId="urn:microsoft.com/office/officeart/2018/2/layout/IconVerticalSolidList"/>
    <dgm:cxn modelId="{50EA391D-41F0-4EE0-822A-B19A41A7B26C}" type="presParOf" srcId="{45EF5C96-60B9-4F94-88E0-8B2343CE8369}" destId="{6BBEF159-09A1-4835-BAFD-D44ED48E21EA}" srcOrd="1" destOrd="0" presId="urn:microsoft.com/office/officeart/2018/2/layout/IconVerticalSolidList"/>
    <dgm:cxn modelId="{10E78B14-FEB6-46B4-B911-F4EE5575034C}" type="presParOf" srcId="{45EF5C96-60B9-4F94-88E0-8B2343CE8369}" destId="{84E3017D-C843-4787-9051-44298E5580C6}" srcOrd="2" destOrd="0" presId="urn:microsoft.com/office/officeart/2018/2/layout/IconVerticalSolidList"/>
    <dgm:cxn modelId="{5E560EFD-A2BE-430A-A131-FDE7F8A89947}" type="presParOf" srcId="{45EF5C96-60B9-4F94-88E0-8B2343CE8369}" destId="{809FB3DC-3564-461D-A587-865CB86F5B6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0A4B72-6727-4A27-BD04-B5F7D0FF92A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9BCFEF5-DF7D-4F90-B5BA-8BA78332EDC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solidFill>
                <a:schemeClr val="tx1"/>
              </a:solidFill>
            </a:rPr>
            <a:t>Overview of the Human Service Departments Quarterly Financial Report and the Connection to the Department’s Monthly Financials.</a:t>
          </a:r>
        </a:p>
      </dgm:t>
    </dgm:pt>
    <dgm:pt modelId="{28A48588-E27E-4041-AFF3-927024AB622B}" type="parTrans" cxnId="{C268B723-DEBF-4346-BE5F-EADA2A44D58C}">
      <dgm:prSet/>
      <dgm:spPr/>
      <dgm:t>
        <a:bodyPr/>
        <a:lstStyle/>
        <a:p>
          <a:endParaRPr lang="en-US"/>
        </a:p>
      </dgm:t>
    </dgm:pt>
    <dgm:pt modelId="{376E9133-2BF0-4CF0-8B99-CF88CD8909BB}" type="sibTrans" cxnId="{C268B723-DEBF-4346-BE5F-EADA2A44D58C}">
      <dgm:prSet/>
      <dgm:spPr/>
      <dgm:t>
        <a:bodyPr/>
        <a:lstStyle/>
        <a:p>
          <a:endParaRPr lang="en-US"/>
        </a:p>
      </dgm:t>
    </dgm:pt>
    <dgm:pt modelId="{1C2B935E-D607-4ABC-8B29-C7556FA11115}" type="pres">
      <dgm:prSet presAssocID="{AF0A4B72-6727-4A27-BD04-B5F7D0FF92AA}" presName="root" presStyleCnt="0">
        <dgm:presLayoutVars>
          <dgm:dir/>
          <dgm:resizeHandles val="exact"/>
        </dgm:presLayoutVars>
      </dgm:prSet>
      <dgm:spPr/>
    </dgm:pt>
    <dgm:pt modelId="{A5041BF6-C6F2-4001-9C9F-ED270B87172F}" type="pres">
      <dgm:prSet presAssocID="{C9BCFEF5-DF7D-4F90-B5BA-8BA78332EDCA}" presName="compNode" presStyleCnt="0"/>
      <dgm:spPr/>
    </dgm:pt>
    <dgm:pt modelId="{F00C9D75-6DB0-48EA-A48E-9CF66DD6FA06}" type="pres">
      <dgm:prSet presAssocID="{C9BCFEF5-DF7D-4F90-B5BA-8BA78332EDCA}" presName="bgRect" presStyleLbl="bgShp" presStyleIdx="0" presStyleCnt="1"/>
      <dgm:spPr/>
    </dgm:pt>
    <dgm:pt modelId="{23F5BC24-6D37-482C-AC0A-C49A285AFEC3}" type="pres">
      <dgm:prSet presAssocID="{C9BCFEF5-DF7D-4F90-B5BA-8BA78332EDCA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4D0BEAF8-9DCB-4F6F-841F-0C51B7F1401B}" type="pres">
      <dgm:prSet presAssocID="{C9BCFEF5-DF7D-4F90-B5BA-8BA78332EDCA}" presName="spaceRect" presStyleCnt="0"/>
      <dgm:spPr/>
    </dgm:pt>
    <dgm:pt modelId="{927E0CF2-BA77-4DB4-AE46-2BAD86C8288F}" type="pres">
      <dgm:prSet presAssocID="{C9BCFEF5-DF7D-4F90-B5BA-8BA78332EDCA}" presName="parTx" presStyleLbl="revTx" presStyleIdx="0" presStyleCnt="1">
        <dgm:presLayoutVars>
          <dgm:chMax val="0"/>
          <dgm:chPref val="0"/>
        </dgm:presLayoutVars>
      </dgm:prSet>
      <dgm:spPr/>
    </dgm:pt>
  </dgm:ptLst>
  <dgm:cxnLst>
    <dgm:cxn modelId="{5B390307-9496-4469-9309-484C1B84856E}" type="presOf" srcId="{C9BCFEF5-DF7D-4F90-B5BA-8BA78332EDCA}" destId="{927E0CF2-BA77-4DB4-AE46-2BAD86C8288F}" srcOrd="0" destOrd="0" presId="urn:microsoft.com/office/officeart/2018/2/layout/IconVerticalSolidList"/>
    <dgm:cxn modelId="{C268B723-DEBF-4346-BE5F-EADA2A44D58C}" srcId="{AF0A4B72-6727-4A27-BD04-B5F7D0FF92AA}" destId="{C9BCFEF5-DF7D-4F90-B5BA-8BA78332EDCA}" srcOrd="0" destOrd="0" parTransId="{28A48588-E27E-4041-AFF3-927024AB622B}" sibTransId="{376E9133-2BF0-4CF0-8B99-CF88CD8909BB}"/>
    <dgm:cxn modelId="{BAB13262-49C2-437C-B2DF-11161A71B40A}" type="presOf" srcId="{AF0A4B72-6727-4A27-BD04-B5F7D0FF92AA}" destId="{1C2B935E-D607-4ABC-8B29-C7556FA11115}" srcOrd="0" destOrd="0" presId="urn:microsoft.com/office/officeart/2018/2/layout/IconVerticalSolidList"/>
    <dgm:cxn modelId="{7B3A96EF-B16A-493F-85F9-49E1DBF1D0D7}" type="presParOf" srcId="{1C2B935E-D607-4ABC-8B29-C7556FA11115}" destId="{A5041BF6-C6F2-4001-9C9F-ED270B87172F}" srcOrd="0" destOrd="0" presId="urn:microsoft.com/office/officeart/2018/2/layout/IconVerticalSolidList"/>
    <dgm:cxn modelId="{B9E5C379-FAAB-40D8-9F01-401DF68C8C82}" type="presParOf" srcId="{A5041BF6-C6F2-4001-9C9F-ED270B87172F}" destId="{F00C9D75-6DB0-48EA-A48E-9CF66DD6FA06}" srcOrd="0" destOrd="0" presId="urn:microsoft.com/office/officeart/2018/2/layout/IconVerticalSolidList"/>
    <dgm:cxn modelId="{8EFA7BD2-922C-491B-A652-1960AC62ABCB}" type="presParOf" srcId="{A5041BF6-C6F2-4001-9C9F-ED270B87172F}" destId="{23F5BC24-6D37-482C-AC0A-C49A285AFEC3}" srcOrd="1" destOrd="0" presId="urn:microsoft.com/office/officeart/2018/2/layout/IconVerticalSolidList"/>
    <dgm:cxn modelId="{8EFA660F-D0A3-415A-A2AC-50F260BAE2BB}" type="presParOf" srcId="{A5041BF6-C6F2-4001-9C9F-ED270B87172F}" destId="{4D0BEAF8-9DCB-4F6F-841F-0C51B7F1401B}" srcOrd="2" destOrd="0" presId="urn:microsoft.com/office/officeart/2018/2/layout/IconVerticalSolidList"/>
    <dgm:cxn modelId="{6819BBBF-227B-4282-8B44-870D34331E2D}" type="presParOf" srcId="{A5041BF6-C6F2-4001-9C9F-ED270B87172F}" destId="{927E0CF2-BA77-4DB4-AE46-2BAD86C8288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0A4B72-6727-4A27-BD04-B5F7D0FF92A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BD5BD5EA-2E52-4AC3-88B0-FFB63C3C198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solidFill>
                <a:schemeClr val="tx1"/>
              </a:solidFill>
            </a:rPr>
            <a:t>Understanding Implications to Tax Levy Reduction </a:t>
          </a:r>
        </a:p>
      </dgm:t>
    </dgm:pt>
    <dgm:pt modelId="{5DC51651-B314-4D20-988C-235F16098A0C}" type="parTrans" cxnId="{7CDEB476-1205-4C79-9537-AC64551D43D2}">
      <dgm:prSet/>
      <dgm:spPr/>
      <dgm:t>
        <a:bodyPr/>
        <a:lstStyle/>
        <a:p>
          <a:endParaRPr lang="en-US"/>
        </a:p>
      </dgm:t>
    </dgm:pt>
    <dgm:pt modelId="{171045D3-41A9-4B5F-BC44-39B29408E7DF}" type="sibTrans" cxnId="{7CDEB476-1205-4C79-9537-AC64551D43D2}">
      <dgm:prSet/>
      <dgm:spPr/>
      <dgm:t>
        <a:bodyPr/>
        <a:lstStyle/>
        <a:p>
          <a:endParaRPr lang="en-US"/>
        </a:p>
      </dgm:t>
    </dgm:pt>
    <dgm:pt modelId="{1C2B935E-D607-4ABC-8B29-C7556FA11115}" type="pres">
      <dgm:prSet presAssocID="{AF0A4B72-6727-4A27-BD04-B5F7D0FF92AA}" presName="root" presStyleCnt="0">
        <dgm:presLayoutVars>
          <dgm:dir/>
          <dgm:resizeHandles val="exact"/>
        </dgm:presLayoutVars>
      </dgm:prSet>
      <dgm:spPr/>
    </dgm:pt>
    <dgm:pt modelId="{45EF5C96-60B9-4F94-88E0-8B2343CE8369}" type="pres">
      <dgm:prSet presAssocID="{BD5BD5EA-2E52-4AC3-88B0-FFB63C3C1987}" presName="compNode" presStyleCnt="0"/>
      <dgm:spPr/>
    </dgm:pt>
    <dgm:pt modelId="{25D0F603-8B7D-4CB5-9D04-5FC79D25EB74}" type="pres">
      <dgm:prSet presAssocID="{BD5BD5EA-2E52-4AC3-88B0-FFB63C3C1987}" presName="bgRect" presStyleLbl="bgShp" presStyleIdx="0" presStyleCnt="1"/>
      <dgm:spPr>
        <a:solidFill>
          <a:srgbClr val="FFC000"/>
        </a:solidFill>
        <a:ln>
          <a:solidFill>
            <a:srgbClr val="FFC000"/>
          </a:solidFill>
        </a:ln>
      </dgm:spPr>
    </dgm:pt>
    <dgm:pt modelId="{6BBEF159-09A1-4835-BAFD-D44ED48E21EA}" type="pres">
      <dgm:prSet presAssocID="{BD5BD5EA-2E52-4AC3-88B0-FFB63C3C1987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84E3017D-C843-4787-9051-44298E5580C6}" type="pres">
      <dgm:prSet presAssocID="{BD5BD5EA-2E52-4AC3-88B0-FFB63C3C1987}" presName="spaceRect" presStyleCnt="0"/>
      <dgm:spPr/>
    </dgm:pt>
    <dgm:pt modelId="{809FB3DC-3564-461D-A587-865CB86F5B64}" type="pres">
      <dgm:prSet presAssocID="{BD5BD5EA-2E52-4AC3-88B0-FFB63C3C1987}" presName="parTx" presStyleLbl="revTx" presStyleIdx="0" presStyleCnt="1">
        <dgm:presLayoutVars>
          <dgm:chMax val="0"/>
          <dgm:chPref val="0"/>
        </dgm:presLayoutVars>
      </dgm:prSet>
      <dgm:spPr/>
    </dgm:pt>
  </dgm:ptLst>
  <dgm:cxnLst>
    <dgm:cxn modelId="{FE9DEB0A-B401-4AC4-AC59-F9E3836E6EE3}" type="presOf" srcId="{BD5BD5EA-2E52-4AC3-88B0-FFB63C3C1987}" destId="{809FB3DC-3564-461D-A587-865CB86F5B64}" srcOrd="0" destOrd="0" presId="urn:microsoft.com/office/officeart/2018/2/layout/IconVerticalSolidList"/>
    <dgm:cxn modelId="{BAB13262-49C2-437C-B2DF-11161A71B40A}" type="presOf" srcId="{AF0A4B72-6727-4A27-BD04-B5F7D0FF92AA}" destId="{1C2B935E-D607-4ABC-8B29-C7556FA11115}" srcOrd="0" destOrd="0" presId="urn:microsoft.com/office/officeart/2018/2/layout/IconVerticalSolidList"/>
    <dgm:cxn modelId="{7CDEB476-1205-4C79-9537-AC64551D43D2}" srcId="{AF0A4B72-6727-4A27-BD04-B5F7D0FF92AA}" destId="{BD5BD5EA-2E52-4AC3-88B0-FFB63C3C1987}" srcOrd="0" destOrd="0" parTransId="{5DC51651-B314-4D20-988C-235F16098A0C}" sibTransId="{171045D3-41A9-4B5F-BC44-39B29408E7DF}"/>
    <dgm:cxn modelId="{4C84397E-E7BC-499A-850A-9BC09EB2E5DA}" type="presParOf" srcId="{1C2B935E-D607-4ABC-8B29-C7556FA11115}" destId="{45EF5C96-60B9-4F94-88E0-8B2343CE8369}" srcOrd="0" destOrd="0" presId="urn:microsoft.com/office/officeart/2018/2/layout/IconVerticalSolidList"/>
    <dgm:cxn modelId="{4D99E20C-13D9-47D1-9D69-4A7673363999}" type="presParOf" srcId="{45EF5C96-60B9-4F94-88E0-8B2343CE8369}" destId="{25D0F603-8B7D-4CB5-9D04-5FC79D25EB74}" srcOrd="0" destOrd="0" presId="urn:microsoft.com/office/officeart/2018/2/layout/IconVerticalSolidList"/>
    <dgm:cxn modelId="{50EA391D-41F0-4EE0-822A-B19A41A7B26C}" type="presParOf" srcId="{45EF5C96-60B9-4F94-88E0-8B2343CE8369}" destId="{6BBEF159-09A1-4835-BAFD-D44ED48E21EA}" srcOrd="1" destOrd="0" presId="urn:microsoft.com/office/officeart/2018/2/layout/IconVerticalSolidList"/>
    <dgm:cxn modelId="{10E78B14-FEB6-46B4-B911-F4EE5575034C}" type="presParOf" srcId="{45EF5C96-60B9-4F94-88E0-8B2343CE8369}" destId="{84E3017D-C843-4787-9051-44298E5580C6}" srcOrd="2" destOrd="0" presId="urn:microsoft.com/office/officeart/2018/2/layout/IconVerticalSolidList"/>
    <dgm:cxn modelId="{5E560EFD-A2BE-430A-A131-FDE7F8A89947}" type="presParOf" srcId="{45EF5C96-60B9-4F94-88E0-8B2343CE8369}" destId="{809FB3DC-3564-461D-A587-865CB86F5B6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393A67-DF12-421B-8ED1-5660854CFD3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5_2" csCatId="accent5" phldr="1"/>
      <dgm:spPr/>
      <dgm:t>
        <a:bodyPr/>
        <a:lstStyle/>
        <a:p>
          <a:endParaRPr lang="en-US"/>
        </a:p>
      </dgm:t>
    </dgm:pt>
    <dgm:pt modelId="{58EF5D18-B4B8-4C64-9E21-ED8A10F83B4C}">
      <dgm:prSet/>
      <dgm:spPr/>
      <dgm:t>
        <a:bodyPr/>
        <a:lstStyle/>
        <a:p>
          <a:r>
            <a:rPr lang="en-US"/>
            <a:t>Last Resort</a:t>
          </a:r>
        </a:p>
      </dgm:t>
    </dgm:pt>
    <dgm:pt modelId="{7131D7F0-289E-4840-BDAD-7C8EB58EF99F}" type="parTrans" cxnId="{DDE95730-849E-4D0B-B7BD-0AB83124674F}">
      <dgm:prSet/>
      <dgm:spPr/>
      <dgm:t>
        <a:bodyPr/>
        <a:lstStyle/>
        <a:p>
          <a:endParaRPr lang="en-US"/>
        </a:p>
      </dgm:t>
    </dgm:pt>
    <dgm:pt modelId="{66BEA6CE-C171-4189-8590-D6C9E31B3B9F}" type="sibTrans" cxnId="{DDE95730-849E-4D0B-B7BD-0AB83124674F}">
      <dgm:prSet/>
      <dgm:spPr/>
      <dgm:t>
        <a:bodyPr/>
        <a:lstStyle/>
        <a:p>
          <a:endParaRPr lang="en-US"/>
        </a:p>
      </dgm:t>
    </dgm:pt>
    <dgm:pt modelId="{0F9E0128-C39A-4499-B8CC-F683AB4B556D}">
      <dgm:prSet/>
      <dgm:spPr/>
      <dgm:t>
        <a:bodyPr/>
        <a:lstStyle/>
        <a:p>
          <a:r>
            <a:rPr lang="en-US"/>
            <a:t>Covers Gap when no other Funding Available</a:t>
          </a:r>
        </a:p>
      </dgm:t>
    </dgm:pt>
    <dgm:pt modelId="{631CD0B9-C235-437B-A7B9-D5F2AF58D100}" type="parTrans" cxnId="{480303B9-CB24-4673-9465-BB109A5D0254}">
      <dgm:prSet/>
      <dgm:spPr/>
      <dgm:t>
        <a:bodyPr/>
        <a:lstStyle/>
        <a:p>
          <a:endParaRPr lang="en-US"/>
        </a:p>
      </dgm:t>
    </dgm:pt>
    <dgm:pt modelId="{32FCF36D-C011-432B-9F27-91407684FD8C}" type="sibTrans" cxnId="{480303B9-CB24-4673-9465-BB109A5D0254}">
      <dgm:prSet/>
      <dgm:spPr/>
      <dgm:t>
        <a:bodyPr/>
        <a:lstStyle/>
        <a:p>
          <a:endParaRPr lang="en-US"/>
        </a:p>
      </dgm:t>
    </dgm:pt>
    <dgm:pt modelId="{19156E02-F4E4-4798-8915-3F556F6EC4AE}">
      <dgm:prSet/>
      <dgm:spPr/>
      <dgm:t>
        <a:bodyPr/>
        <a:lstStyle/>
        <a:p>
          <a:r>
            <a:rPr lang="en-US"/>
            <a:t>County is Required to use tax levy for Match in Program Areas</a:t>
          </a:r>
        </a:p>
      </dgm:t>
    </dgm:pt>
    <dgm:pt modelId="{767E7AFC-ACB3-40C7-B9D2-37A653CCC516}" type="parTrans" cxnId="{D6B18395-EEB8-4542-9AD3-92642A5B784B}">
      <dgm:prSet/>
      <dgm:spPr/>
      <dgm:t>
        <a:bodyPr/>
        <a:lstStyle/>
        <a:p>
          <a:endParaRPr lang="en-US"/>
        </a:p>
      </dgm:t>
    </dgm:pt>
    <dgm:pt modelId="{FC0FC288-EEE1-41C4-8BB3-E51835428791}" type="sibTrans" cxnId="{D6B18395-EEB8-4542-9AD3-92642A5B784B}">
      <dgm:prSet/>
      <dgm:spPr/>
      <dgm:t>
        <a:bodyPr/>
        <a:lstStyle/>
        <a:p>
          <a:endParaRPr lang="en-US"/>
        </a:p>
      </dgm:t>
    </dgm:pt>
    <dgm:pt modelId="{EFAF8E76-78D3-430B-AC48-A061A8505256}">
      <dgm:prSet/>
      <dgm:spPr/>
      <dgm:t>
        <a:bodyPr/>
        <a:lstStyle/>
        <a:p>
          <a:r>
            <a:rPr lang="en-US" dirty="0"/>
            <a:t>Mandated Services Required</a:t>
          </a:r>
        </a:p>
      </dgm:t>
    </dgm:pt>
    <dgm:pt modelId="{C422C5AF-8F2C-4452-BCF9-C9442CDA88F0}" type="parTrans" cxnId="{75D5A2B6-ECEB-4222-9711-266481C63950}">
      <dgm:prSet/>
      <dgm:spPr/>
      <dgm:t>
        <a:bodyPr/>
        <a:lstStyle/>
        <a:p>
          <a:endParaRPr lang="en-US"/>
        </a:p>
      </dgm:t>
    </dgm:pt>
    <dgm:pt modelId="{E3D74797-5D30-419C-9703-272630E1FE1D}" type="sibTrans" cxnId="{75D5A2B6-ECEB-4222-9711-266481C63950}">
      <dgm:prSet/>
      <dgm:spPr/>
      <dgm:t>
        <a:bodyPr/>
        <a:lstStyle/>
        <a:p>
          <a:endParaRPr lang="en-US"/>
        </a:p>
      </dgm:t>
    </dgm:pt>
    <dgm:pt modelId="{C940F547-372B-421D-B13F-45EFF2CCC48D}">
      <dgm:prSet/>
      <dgm:spPr/>
      <dgm:t>
        <a:bodyPr/>
        <a:lstStyle/>
        <a:p>
          <a:r>
            <a:rPr lang="en-US" dirty="0"/>
            <a:t>Tax Levy Reduction increases financial risk to Department and County</a:t>
          </a:r>
        </a:p>
      </dgm:t>
    </dgm:pt>
    <dgm:pt modelId="{1EEEA191-7A97-470A-ACD4-F6C30F002522}" type="parTrans" cxnId="{1EF94B98-42CF-40D5-9338-4FB341301293}">
      <dgm:prSet/>
      <dgm:spPr/>
      <dgm:t>
        <a:bodyPr/>
        <a:lstStyle/>
        <a:p>
          <a:endParaRPr lang="en-US"/>
        </a:p>
      </dgm:t>
    </dgm:pt>
    <dgm:pt modelId="{BE1A3E4B-AAC0-40E5-9BD8-D544E107399C}" type="sibTrans" cxnId="{1EF94B98-42CF-40D5-9338-4FB341301293}">
      <dgm:prSet/>
      <dgm:spPr/>
      <dgm:t>
        <a:bodyPr/>
        <a:lstStyle/>
        <a:p>
          <a:endParaRPr lang="en-US"/>
        </a:p>
      </dgm:t>
    </dgm:pt>
    <dgm:pt modelId="{27EBEC10-9890-441F-9ED5-FFDDAB124BDD}" type="pres">
      <dgm:prSet presAssocID="{6A393A67-DF12-421B-8ED1-5660854CFD3A}" presName="root" presStyleCnt="0">
        <dgm:presLayoutVars>
          <dgm:dir/>
          <dgm:resizeHandles val="exact"/>
        </dgm:presLayoutVars>
      </dgm:prSet>
      <dgm:spPr/>
    </dgm:pt>
    <dgm:pt modelId="{24739E0A-82F6-4790-A75B-20EDFA8ED58B}" type="pres">
      <dgm:prSet presAssocID="{58EF5D18-B4B8-4C64-9E21-ED8A10F83B4C}" presName="compNode" presStyleCnt="0"/>
      <dgm:spPr/>
    </dgm:pt>
    <dgm:pt modelId="{C3D63137-88D0-4CEA-9F8D-230343903A3E}" type="pres">
      <dgm:prSet presAssocID="{58EF5D18-B4B8-4C64-9E21-ED8A10F83B4C}" presName="bgRect" presStyleLbl="bgShp" presStyleIdx="0" presStyleCnt="4"/>
      <dgm:spPr/>
    </dgm:pt>
    <dgm:pt modelId="{911D719F-7544-46A6-B803-DA7F99714401}" type="pres">
      <dgm:prSet presAssocID="{58EF5D18-B4B8-4C64-9E21-ED8A10F83B4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mily"/>
        </a:ext>
      </dgm:extLst>
    </dgm:pt>
    <dgm:pt modelId="{09873D18-A749-44A9-9567-211D7D1B620F}" type="pres">
      <dgm:prSet presAssocID="{58EF5D18-B4B8-4C64-9E21-ED8A10F83B4C}" presName="spaceRect" presStyleCnt="0"/>
      <dgm:spPr/>
    </dgm:pt>
    <dgm:pt modelId="{BD7119E6-D57A-4FF5-A2CF-CF9F91036139}" type="pres">
      <dgm:prSet presAssocID="{58EF5D18-B4B8-4C64-9E21-ED8A10F83B4C}" presName="parTx" presStyleLbl="revTx" presStyleIdx="0" presStyleCnt="5">
        <dgm:presLayoutVars>
          <dgm:chMax val="0"/>
          <dgm:chPref val="0"/>
        </dgm:presLayoutVars>
      </dgm:prSet>
      <dgm:spPr/>
    </dgm:pt>
    <dgm:pt modelId="{10241480-3DD4-4F20-B245-B0B1E979AF28}" type="pres">
      <dgm:prSet presAssocID="{66BEA6CE-C171-4189-8590-D6C9E31B3B9F}" presName="sibTrans" presStyleCnt="0"/>
      <dgm:spPr/>
    </dgm:pt>
    <dgm:pt modelId="{E688C447-01EB-4205-9544-AEF11014D89A}" type="pres">
      <dgm:prSet presAssocID="{0F9E0128-C39A-4499-B8CC-F683AB4B556D}" presName="compNode" presStyleCnt="0"/>
      <dgm:spPr/>
    </dgm:pt>
    <dgm:pt modelId="{34C5F7C1-1E45-4DCB-8DB8-85AE6ED8B192}" type="pres">
      <dgm:prSet presAssocID="{0F9E0128-C39A-4499-B8CC-F683AB4B556D}" presName="bgRect" presStyleLbl="bgShp" presStyleIdx="1" presStyleCnt="4"/>
      <dgm:spPr/>
    </dgm:pt>
    <dgm:pt modelId="{9B1ADEBC-8526-4CAF-B342-9373C2AD80FC}" type="pres">
      <dgm:prSet presAssocID="{0F9E0128-C39A-4499-B8CC-F683AB4B556D}" presName="iconRect" presStyleLbl="node1" presStyleIdx="1" presStyleCnt="4" custLinFactNeighborX="-2941" custLinFactNeighborY="-201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ync"/>
        </a:ext>
      </dgm:extLst>
    </dgm:pt>
    <dgm:pt modelId="{67F3D594-D619-4135-A990-149DC3D1CBB9}" type="pres">
      <dgm:prSet presAssocID="{0F9E0128-C39A-4499-B8CC-F683AB4B556D}" presName="spaceRect" presStyleCnt="0"/>
      <dgm:spPr/>
    </dgm:pt>
    <dgm:pt modelId="{E516AB1B-C11F-4E05-8962-704642FA98F2}" type="pres">
      <dgm:prSet presAssocID="{0F9E0128-C39A-4499-B8CC-F683AB4B556D}" presName="parTx" presStyleLbl="revTx" presStyleIdx="1" presStyleCnt="5">
        <dgm:presLayoutVars>
          <dgm:chMax val="0"/>
          <dgm:chPref val="0"/>
        </dgm:presLayoutVars>
      </dgm:prSet>
      <dgm:spPr/>
    </dgm:pt>
    <dgm:pt modelId="{F6127867-A4B8-4695-AA31-2C23766E309F}" type="pres">
      <dgm:prSet presAssocID="{32FCF36D-C011-432B-9F27-91407684FD8C}" presName="sibTrans" presStyleCnt="0"/>
      <dgm:spPr/>
    </dgm:pt>
    <dgm:pt modelId="{4153C920-281B-46C7-A208-1CAB9E191EFD}" type="pres">
      <dgm:prSet presAssocID="{19156E02-F4E4-4798-8915-3F556F6EC4AE}" presName="compNode" presStyleCnt="0"/>
      <dgm:spPr/>
    </dgm:pt>
    <dgm:pt modelId="{FF547087-EC1A-43A4-B50E-7282927A9E20}" type="pres">
      <dgm:prSet presAssocID="{19156E02-F4E4-4798-8915-3F556F6EC4AE}" presName="bgRect" presStyleLbl="bgShp" presStyleIdx="2" presStyleCnt="4"/>
      <dgm:spPr/>
    </dgm:pt>
    <dgm:pt modelId="{F9F9549B-1145-492F-B1E9-69F359626DFC}" type="pres">
      <dgm:prSet presAssocID="{19156E02-F4E4-4798-8915-3F556F6EC4A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D51177E5-E3C4-4D24-AF7A-2CE8D658A4DB}" type="pres">
      <dgm:prSet presAssocID="{19156E02-F4E4-4798-8915-3F556F6EC4AE}" presName="spaceRect" presStyleCnt="0"/>
      <dgm:spPr/>
    </dgm:pt>
    <dgm:pt modelId="{886B8010-E896-49ED-92DB-052D985B1A6D}" type="pres">
      <dgm:prSet presAssocID="{19156E02-F4E4-4798-8915-3F556F6EC4AE}" presName="parTx" presStyleLbl="revTx" presStyleIdx="2" presStyleCnt="5">
        <dgm:presLayoutVars>
          <dgm:chMax val="0"/>
          <dgm:chPref val="0"/>
        </dgm:presLayoutVars>
      </dgm:prSet>
      <dgm:spPr/>
    </dgm:pt>
    <dgm:pt modelId="{93DCD1F6-66A6-4FD1-A268-99C259C521E7}" type="pres">
      <dgm:prSet presAssocID="{FC0FC288-EEE1-41C4-8BB3-E51835428791}" presName="sibTrans" presStyleCnt="0"/>
      <dgm:spPr/>
    </dgm:pt>
    <dgm:pt modelId="{0037A3D2-EBA3-4D44-819B-89D156699994}" type="pres">
      <dgm:prSet presAssocID="{EFAF8E76-78D3-430B-AC48-A061A8505256}" presName="compNode" presStyleCnt="0"/>
      <dgm:spPr/>
    </dgm:pt>
    <dgm:pt modelId="{B5E8B807-FE68-49AF-B554-CAF94ABDC30F}" type="pres">
      <dgm:prSet presAssocID="{EFAF8E76-78D3-430B-AC48-A061A8505256}" presName="bgRect" presStyleLbl="bgShp" presStyleIdx="3" presStyleCnt="4"/>
      <dgm:spPr/>
    </dgm:pt>
    <dgm:pt modelId="{7685AECC-9643-472C-B3C4-B83B456C9052}" type="pres">
      <dgm:prSet presAssocID="{EFAF8E76-78D3-430B-AC48-A061A8505256}" presName="iconRect" presStyleLbl="node1" presStyleIdx="3" presStyleCnt="4" custLinFactNeighborX="-2941" custLinFactNeighborY="634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nancial"/>
        </a:ext>
      </dgm:extLst>
    </dgm:pt>
    <dgm:pt modelId="{E81FC599-E290-4CD3-8B19-15DA7BFFAE00}" type="pres">
      <dgm:prSet presAssocID="{EFAF8E76-78D3-430B-AC48-A061A8505256}" presName="spaceRect" presStyleCnt="0"/>
      <dgm:spPr/>
    </dgm:pt>
    <dgm:pt modelId="{F13BE660-76DA-4E5D-A888-7EB7E230CCB7}" type="pres">
      <dgm:prSet presAssocID="{EFAF8E76-78D3-430B-AC48-A061A8505256}" presName="parTx" presStyleLbl="revTx" presStyleIdx="3" presStyleCnt="5">
        <dgm:presLayoutVars>
          <dgm:chMax val="0"/>
          <dgm:chPref val="0"/>
        </dgm:presLayoutVars>
      </dgm:prSet>
      <dgm:spPr/>
    </dgm:pt>
    <dgm:pt modelId="{20D04434-BF70-44EA-BA9E-0D404294F9F3}" type="pres">
      <dgm:prSet presAssocID="{EFAF8E76-78D3-430B-AC48-A061A8505256}" presName="desTx" presStyleLbl="revTx" presStyleIdx="4" presStyleCnt="5">
        <dgm:presLayoutVars/>
      </dgm:prSet>
      <dgm:spPr/>
    </dgm:pt>
  </dgm:ptLst>
  <dgm:cxnLst>
    <dgm:cxn modelId="{DDE95730-849E-4D0B-B7BD-0AB83124674F}" srcId="{6A393A67-DF12-421B-8ED1-5660854CFD3A}" destId="{58EF5D18-B4B8-4C64-9E21-ED8A10F83B4C}" srcOrd="0" destOrd="0" parTransId="{7131D7F0-289E-4840-BDAD-7C8EB58EF99F}" sibTransId="{66BEA6CE-C171-4189-8590-D6C9E31B3B9F}"/>
    <dgm:cxn modelId="{6BB29240-7B5F-47DB-9575-8C9A7990AE6B}" type="presOf" srcId="{58EF5D18-B4B8-4C64-9E21-ED8A10F83B4C}" destId="{BD7119E6-D57A-4FF5-A2CF-CF9F91036139}" srcOrd="0" destOrd="0" presId="urn:microsoft.com/office/officeart/2018/2/layout/IconVerticalSolidList"/>
    <dgm:cxn modelId="{991B1775-D5E3-4D99-AD9E-6F9A418C0AFB}" type="presOf" srcId="{6A393A67-DF12-421B-8ED1-5660854CFD3A}" destId="{27EBEC10-9890-441F-9ED5-FFDDAB124BDD}" srcOrd="0" destOrd="0" presId="urn:microsoft.com/office/officeart/2018/2/layout/IconVerticalSolidList"/>
    <dgm:cxn modelId="{951EC758-C4E3-42B8-89E6-9F4E06945DA3}" type="presOf" srcId="{C940F547-372B-421D-B13F-45EFF2CCC48D}" destId="{20D04434-BF70-44EA-BA9E-0D404294F9F3}" srcOrd="0" destOrd="0" presId="urn:microsoft.com/office/officeart/2018/2/layout/IconVerticalSolidList"/>
    <dgm:cxn modelId="{4CC95379-85B9-4DE4-9CE9-C4083A5ED3FB}" type="presOf" srcId="{0F9E0128-C39A-4499-B8CC-F683AB4B556D}" destId="{E516AB1B-C11F-4E05-8962-704642FA98F2}" srcOrd="0" destOrd="0" presId="urn:microsoft.com/office/officeart/2018/2/layout/IconVerticalSolidList"/>
    <dgm:cxn modelId="{D6B18395-EEB8-4542-9AD3-92642A5B784B}" srcId="{6A393A67-DF12-421B-8ED1-5660854CFD3A}" destId="{19156E02-F4E4-4798-8915-3F556F6EC4AE}" srcOrd="2" destOrd="0" parTransId="{767E7AFC-ACB3-40C7-B9D2-37A653CCC516}" sibTransId="{FC0FC288-EEE1-41C4-8BB3-E51835428791}"/>
    <dgm:cxn modelId="{1EF94B98-42CF-40D5-9338-4FB341301293}" srcId="{EFAF8E76-78D3-430B-AC48-A061A8505256}" destId="{C940F547-372B-421D-B13F-45EFF2CCC48D}" srcOrd="0" destOrd="0" parTransId="{1EEEA191-7A97-470A-ACD4-F6C30F002522}" sibTransId="{BE1A3E4B-AAC0-40E5-9BD8-D544E107399C}"/>
    <dgm:cxn modelId="{75D5A2B6-ECEB-4222-9711-266481C63950}" srcId="{6A393A67-DF12-421B-8ED1-5660854CFD3A}" destId="{EFAF8E76-78D3-430B-AC48-A061A8505256}" srcOrd="3" destOrd="0" parTransId="{C422C5AF-8F2C-4452-BCF9-C9442CDA88F0}" sibTransId="{E3D74797-5D30-419C-9703-272630E1FE1D}"/>
    <dgm:cxn modelId="{480303B9-CB24-4673-9465-BB109A5D0254}" srcId="{6A393A67-DF12-421B-8ED1-5660854CFD3A}" destId="{0F9E0128-C39A-4499-B8CC-F683AB4B556D}" srcOrd="1" destOrd="0" parTransId="{631CD0B9-C235-437B-A7B9-D5F2AF58D100}" sibTransId="{32FCF36D-C011-432B-9F27-91407684FD8C}"/>
    <dgm:cxn modelId="{EE632DC4-6158-4B90-9A5F-9DC02578AE9F}" type="presOf" srcId="{19156E02-F4E4-4798-8915-3F556F6EC4AE}" destId="{886B8010-E896-49ED-92DB-052D985B1A6D}" srcOrd="0" destOrd="0" presId="urn:microsoft.com/office/officeart/2018/2/layout/IconVerticalSolidList"/>
    <dgm:cxn modelId="{3454F9CE-4382-4CF1-9243-595F5B1E4433}" type="presOf" srcId="{EFAF8E76-78D3-430B-AC48-A061A8505256}" destId="{F13BE660-76DA-4E5D-A888-7EB7E230CCB7}" srcOrd="0" destOrd="0" presId="urn:microsoft.com/office/officeart/2018/2/layout/IconVerticalSolidList"/>
    <dgm:cxn modelId="{B5BF19C1-80ED-4D03-93C9-63C94B33A183}" type="presParOf" srcId="{27EBEC10-9890-441F-9ED5-FFDDAB124BDD}" destId="{24739E0A-82F6-4790-A75B-20EDFA8ED58B}" srcOrd="0" destOrd="0" presId="urn:microsoft.com/office/officeart/2018/2/layout/IconVerticalSolidList"/>
    <dgm:cxn modelId="{95BEECAD-A0C0-437A-9210-3DAD129C599D}" type="presParOf" srcId="{24739E0A-82F6-4790-A75B-20EDFA8ED58B}" destId="{C3D63137-88D0-4CEA-9F8D-230343903A3E}" srcOrd="0" destOrd="0" presId="urn:microsoft.com/office/officeart/2018/2/layout/IconVerticalSolidList"/>
    <dgm:cxn modelId="{1A0DBC60-6BE4-42CF-81DA-B7F0E6405134}" type="presParOf" srcId="{24739E0A-82F6-4790-A75B-20EDFA8ED58B}" destId="{911D719F-7544-46A6-B803-DA7F99714401}" srcOrd="1" destOrd="0" presId="urn:microsoft.com/office/officeart/2018/2/layout/IconVerticalSolidList"/>
    <dgm:cxn modelId="{92A386E7-7ADB-41FA-8862-5EE018FA562D}" type="presParOf" srcId="{24739E0A-82F6-4790-A75B-20EDFA8ED58B}" destId="{09873D18-A749-44A9-9567-211D7D1B620F}" srcOrd="2" destOrd="0" presId="urn:microsoft.com/office/officeart/2018/2/layout/IconVerticalSolidList"/>
    <dgm:cxn modelId="{44E12E57-67B4-4AE1-8088-D854FD558247}" type="presParOf" srcId="{24739E0A-82F6-4790-A75B-20EDFA8ED58B}" destId="{BD7119E6-D57A-4FF5-A2CF-CF9F91036139}" srcOrd="3" destOrd="0" presId="urn:microsoft.com/office/officeart/2018/2/layout/IconVerticalSolidList"/>
    <dgm:cxn modelId="{0EADE9A9-BFB7-42E2-A002-2AB206FC7D84}" type="presParOf" srcId="{27EBEC10-9890-441F-9ED5-FFDDAB124BDD}" destId="{10241480-3DD4-4F20-B245-B0B1E979AF28}" srcOrd="1" destOrd="0" presId="urn:microsoft.com/office/officeart/2018/2/layout/IconVerticalSolidList"/>
    <dgm:cxn modelId="{4412338F-819C-4125-A443-EAA59A61C110}" type="presParOf" srcId="{27EBEC10-9890-441F-9ED5-FFDDAB124BDD}" destId="{E688C447-01EB-4205-9544-AEF11014D89A}" srcOrd="2" destOrd="0" presId="urn:microsoft.com/office/officeart/2018/2/layout/IconVerticalSolidList"/>
    <dgm:cxn modelId="{B44B2488-0C6E-4BE8-A61C-6817342F2F77}" type="presParOf" srcId="{E688C447-01EB-4205-9544-AEF11014D89A}" destId="{34C5F7C1-1E45-4DCB-8DB8-85AE6ED8B192}" srcOrd="0" destOrd="0" presId="urn:microsoft.com/office/officeart/2018/2/layout/IconVerticalSolidList"/>
    <dgm:cxn modelId="{A29BEF87-C7C2-454C-86A6-915EDD25AF3B}" type="presParOf" srcId="{E688C447-01EB-4205-9544-AEF11014D89A}" destId="{9B1ADEBC-8526-4CAF-B342-9373C2AD80FC}" srcOrd="1" destOrd="0" presId="urn:microsoft.com/office/officeart/2018/2/layout/IconVerticalSolidList"/>
    <dgm:cxn modelId="{6DC2899B-9A23-4B27-BA68-8B7A509A0C79}" type="presParOf" srcId="{E688C447-01EB-4205-9544-AEF11014D89A}" destId="{67F3D594-D619-4135-A990-149DC3D1CBB9}" srcOrd="2" destOrd="0" presId="urn:microsoft.com/office/officeart/2018/2/layout/IconVerticalSolidList"/>
    <dgm:cxn modelId="{4D8FB832-6F6D-48C4-9828-02057F2C5142}" type="presParOf" srcId="{E688C447-01EB-4205-9544-AEF11014D89A}" destId="{E516AB1B-C11F-4E05-8962-704642FA98F2}" srcOrd="3" destOrd="0" presId="urn:microsoft.com/office/officeart/2018/2/layout/IconVerticalSolidList"/>
    <dgm:cxn modelId="{FF3CCBBF-5F01-4EF6-94EB-4B62E9D5570E}" type="presParOf" srcId="{27EBEC10-9890-441F-9ED5-FFDDAB124BDD}" destId="{F6127867-A4B8-4695-AA31-2C23766E309F}" srcOrd="3" destOrd="0" presId="urn:microsoft.com/office/officeart/2018/2/layout/IconVerticalSolidList"/>
    <dgm:cxn modelId="{F013FAF4-AAD8-4331-AFB6-56C44360EE23}" type="presParOf" srcId="{27EBEC10-9890-441F-9ED5-FFDDAB124BDD}" destId="{4153C920-281B-46C7-A208-1CAB9E191EFD}" srcOrd="4" destOrd="0" presId="urn:microsoft.com/office/officeart/2018/2/layout/IconVerticalSolidList"/>
    <dgm:cxn modelId="{FA7BF6B8-4BC5-4408-80FF-C69B679F5FC8}" type="presParOf" srcId="{4153C920-281B-46C7-A208-1CAB9E191EFD}" destId="{FF547087-EC1A-43A4-B50E-7282927A9E20}" srcOrd="0" destOrd="0" presId="urn:microsoft.com/office/officeart/2018/2/layout/IconVerticalSolidList"/>
    <dgm:cxn modelId="{5FCDB16A-A36C-47EC-B40B-A39F6AB3E640}" type="presParOf" srcId="{4153C920-281B-46C7-A208-1CAB9E191EFD}" destId="{F9F9549B-1145-492F-B1E9-69F359626DFC}" srcOrd="1" destOrd="0" presId="urn:microsoft.com/office/officeart/2018/2/layout/IconVerticalSolidList"/>
    <dgm:cxn modelId="{88DCF0C9-F354-45BE-BB95-6BD4065775FA}" type="presParOf" srcId="{4153C920-281B-46C7-A208-1CAB9E191EFD}" destId="{D51177E5-E3C4-4D24-AF7A-2CE8D658A4DB}" srcOrd="2" destOrd="0" presId="urn:microsoft.com/office/officeart/2018/2/layout/IconVerticalSolidList"/>
    <dgm:cxn modelId="{67903431-09DB-4ACB-AA88-58265CC000BD}" type="presParOf" srcId="{4153C920-281B-46C7-A208-1CAB9E191EFD}" destId="{886B8010-E896-49ED-92DB-052D985B1A6D}" srcOrd="3" destOrd="0" presId="urn:microsoft.com/office/officeart/2018/2/layout/IconVerticalSolidList"/>
    <dgm:cxn modelId="{496D8EB5-3CF9-4594-9A65-12919196812E}" type="presParOf" srcId="{27EBEC10-9890-441F-9ED5-FFDDAB124BDD}" destId="{93DCD1F6-66A6-4FD1-A268-99C259C521E7}" srcOrd="5" destOrd="0" presId="urn:microsoft.com/office/officeart/2018/2/layout/IconVerticalSolidList"/>
    <dgm:cxn modelId="{2D83C402-F9E6-4733-8CAE-D94B9D0B922A}" type="presParOf" srcId="{27EBEC10-9890-441F-9ED5-FFDDAB124BDD}" destId="{0037A3D2-EBA3-4D44-819B-89D156699994}" srcOrd="6" destOrd="0" presId="urn:microsoft.com/office/officeart/2018/2/layout/IconVerticalSolidList"/>
    <dgm:cxn modelId="{BC3AB917-31FF-4541-9430-1C430B409321}" type="presParOf" srcId="{0037A3D2-EBA3-4D44-819B-89D156699994}" destId="{B5E8B807-FE68-49AF-B554-CAF94ABDC30F}" srcOrd="0" destOrd="0" presId="urn:microsoft.com/office/officeart/2018/2/layout/IconVerticalSolidList"/>
    <dgm:cxn modelId="{EF470625-CB63-4CEB-B66D-9443F866629B}" type="presParOf" srcId="{0037A3D2-EBA3-4D44-819B-89D156699994}" destId="{7685AECC-9643-472C-B3C4-B83B456C9052}" srcOrd="1" destOrd="0" presId="urn:microsoft.com/office/officeart/2018/2/layout/IconVerticalSolidList"/>
    <dgm:cxn modelId="{E87B4B9C-4220-459A-B772-24149CDD9605}" type="presParOf" srcId="{0037A3D2-EBA3-4D44-819B-89D156699994}" destId="{E81FC599-E290-4CD3-8B19-15DA7BFFAE00}" srcOrd="2" destOrd="0" presId="urn:microsoft.com/office/officeart/2018/2/layout/IconVerticalSolidList"/>
    <dgm:cxn modelId="{3031105D-FC36-4784-9DD3-C22F7C347A3A}" type="presParOf" srcId="{0037A3D2-EBA3-4D44-819B-89D156699994}" destId="{F13BE660-76DA-4E5D-A888-7EB7E230CCB7}" srcOrd="3" destOrd="0" presId="urn:microsoft.com/office/officeart/2018/2/layout/IconVerticalSolidList"/>
    <dgm:cxn modelId="{4F59BF43-BA20-48BB-831C-D03EFD3F2B91}" type="presParOf" srcId="{0037A3D2-EBA3-4D44-819B-89D156699994}" destId="{20D04434-BF70-44EA-BA9E-0D404294F9F3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0C9D75-6DB0-48EA-A48E-9CF66DD6FA06}">
      <dsp:nvSpPr>
        <dsp:cNvPr id="0" name=""/>
        <dsp:cNvSpPr/>
      </dsp:nvSpPr>
      <dsp:spPr>
        <a:xfrm>
          <a:off x="0" y="665190"/>
          <a:ext cx="9618133" cy="12280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F5BC24-6D37-482C-AC0A-C49A285AFEC3}">
      <dsp:nvSpPr>
        <dsp:cNvPr id="0" name=""/>
        <dsp:cNvSpPr/>
      </dsp:nvSpPr>
      <dsp:spPr>
        <a:xfrm>
          <a:off x="371483" y="941500"/>
          <a:ext cx="675424" cy="6754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7E0CF2-BA77-4DB4-AE46-2BAD86C8288F}">
      <dsp:nvSpPr>
        <dsp:cNvPr id="0" name=""/>
        <dsp:cNvSpPr/>
      </dsp:nvSpPr>
      <dsp:spPr>
        <a:xfrm>
          <a:off x="1418391" y="665190"/>
          <a:ext cx="8199741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Overview of the Human Service Departments Quarterly Financial Report and the Connection to the Department’s Monthly Financials.</a:t>
          </a:r>
        </a:p>
      </dsp:txBody>
      <dsp:txXfrm>
        <a:off x="1418391" y="665190"/>
        <a:ext cx="8199741" cy="1228044"/>
      </dsp:txXfrm>
    </dsp:sp>
    <dsp:sp modelId="{25D0F603-8B7D-4CB5-9D04-5FC79D25EB74}">
      <dsp:nvSpPr>
        <dsp:cNvPr id="0" name=""/>
        <dsp:cNvSpPr/>
      </dsp:nvSpPr>
      <dsp:spPr>
        <a:xfrm>
          <a:off x="0" y="2200246"/>
          <a:ext cx="9618133" cy="12280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BEF159-09A1-4835-BAFD-D44ED48E21EA}">
      <dsp:nvSpPr>
        <dsp:cNvPr id="0" name=""/>
        <dsp:cNvSpPr/>
      </dsp:nvSpPr>
      <dsp:spPr>
        <a:xfrm>
          <a:off x="371483" y="2476556"/>
          <a:ext cx="675424" cy="6754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9FB3DC-3564-461D-A587-865CB86F5B64}">
      <dsp:nvSpPr>
        <dsp:cNvPr id="0" name=""/>
        <dsp:cNvSpPr/>
      </dsp:nvSpPr>
      <dsp:spPr>
        <a:xfrm>
          <a:off x="1418391" y="2200246"/>
          <a:ext cx="8199741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Understanding Implications to Tax Levy Reduction </a:t>
          </a:r>
        </a:p>
      </dsp:txBody>
      <dsp:txXfrm>
        <a:off x="1418391" y="2200246"/>
        <a:ext cx="8199741" cy="12280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0C9D75-6DB0-48EA-A48E-9CF66DD6FA06}">
      <dsp:nvSpPr>
        <dsp:cNvPr id="0" name=""/>
        <dsp:cNvSpPr/>
      </dsp:nvSpPr>
      <dsp:spPr>
        <a:xfrm>
          <a:off x="0" y="1432718"/>
          <a:ext cx="9618133" cy="12280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F5BC24-6D37-482C-AC0A-C49A285AFEC3}">
      <dsp:nvSpPr>
        <dsp:cNvPr id="0" name=""/>
        <dsp:cNvSpPr/>
      </dsp:nvSpPr>
      <dsp:spPr>
        <a:xfrm>
          <a:off x="371483" y="1709028"/>
          <a:ext cx="675424" cy="6754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7E0CF2-BA77-4DB4-AE46-2BAD86C8288F}">
      <dsp:nvSpPr>
        <dsp:cNvPr id="0" name=""/>
        <dsp:cNvSpPr/>
      </dsp:nvSpPr>
      <dsp:spPr>
        <a:xfrm>
          <a:off x="1418391" y="1432718"/>
          <a:ext cx="8199741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1"/>
              </a:solidFill>
            </a:rPr>
            <a:t>Overview of the Human Service Departments Quarterly Financial Report and the Connection to the Department’s Monthly Financials.</a:t>
          </a:r>
        </a:p>
      </dsp:txBody>
      <dsp:txXfrm>
        <a:off x="1418391" y="1432718"/>
        <a:ext cx="8199741" cy="12280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D0F603-8B7D-4CB5-9D04-5FC79D25EB74}">
      <dsp:nvSpPr>
        <dsp:cNvPr id="0" name=""/>
        <dsp:cNvSpPr/>
      </dsp:nvSpPr>
      <dsp:spPr>
        <a:xfrm>
          <a:off x="0" y="1432718"/>
          <a:ext cx="9618133" cy="1228044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solidFill>
            <a:srgbClr val="FFC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BEF159-09A1-4835-BAFD-D44ED48E21EA}">
      <dsp:nvSpPr>
        <dsp:cNvPr id="0" name=""/>
        <dsp:cNvSpPr/>
      </dsp:nvSpPr>
      <dsp:spPr>
        <a:xfrm>
          <a:off x="371483" y="1709028"/>
          <a:ext cx="675424" cy="6754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9FB3DC-3564-461D-A587-865CB86F5B64}">
      <dsp:nvSpPr>
        <dsp:cNvPr id="0" name=""/>
        <dsp:cNvSpPr/>
      </dsp:nvSpPr>
      <dsp:spPr>
        <a:xfrm>
          <a:off x="1418391" y="1432718"/>
          <a:ext cx="8199741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tx1"/>
              </a:solidFill>
            </a:rPr>
            <a:t>Understanding Implications to Tax Levy Reduction </a:t>
          </a:r>
        </a:p>
      </dsp:txBody>
      <dsp:txXfrm>
        <a:off x="1418391" y="1432718"/>
        <a:ext cx="8199741" cy="12280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D63137-88D0-4CEA-9F8D-230343903A3E}">
      <dsp:nvSpPr>
        <dsp:cNvPr id="0" name=""/>
        <dsp:cNvSpPr/>
      </dsp:nvSpPr>
      <dsp:spPr>
        <a:xfrm>
          <a:off x="0" y="1610"/>
          <a:ext cx="8596668" cy="8163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1D719F-7544-46A6-B803-DA7F99714401}">
      <dsp:nvSpPr>
        <dsp:cNvPr id="0" name=""/>
        <dsp:cNvSpPr/>
      </dsp:nvSpPr>
      <dsp:spPr>
        <a:xfrm>
          <a:off x="246938" y="185284"/>
          <a:ext cx="448979" cy="44897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7119E6-D57A-4FF5-A2CF-CF9F91036139}">
      <dsp:nvSpPr>
        <dsp:cNvPr id="0" name=""/>
        <dsp:cNvSpPr/>
      </dsp:nvSpPr>
      <dsp:spPr>
        <a:xfrm>
          <a:off x="942857" y="1610"/>
          <a:ext cx="7653810" cy="816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395" tIns="86395" rIns="86395" bIns="8639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Last Resort</a:t>
          </a:r>
        </a:p>
      </dsp:txBody>
      <dsp:txXfrm>
        <a:off x="942857" y="1610"/>
        <a:ext cx="7653810" cy="816326"/>
      </dsp:txXfrm>
    </dsp:sp>
    <dsp:sp modelId="{34C5F7C1-1E45-4DCB-8DB8-85AE6ED8B192}">
      <dsp:nvSpPr>
        <dsp:cNvPr id="0" name=""/>
        <dsp:cNvSpPr/>
      </dsp:nvSpPr>
      <dsp:spPr>
        <a:xfrm>
          <a:off x="0" y="1022019"/>
          <a:ext cx="8596668" cy="8163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1ADEBC-8526-4CAF-B342-9373C2AD80FC}">
      <dsp:nvSpPr>
        <dsp:cNvPr id="0" name=""/>
        <dsp:cNvSpPr/>
      </dsp:nvSpPr>
      <dsp:spPr>
        <a:xfrm>
          <a:off x="233734" y="1204790"/>
          <a:ext cx="448979" cy="44897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16AB1B-C11F-4E05-8962-704642FA98F2}">
      <dsp:nvSpPr>
        <dsp:cNvPr id="0" name=""/>
        <dsp:cNvSpPr/>
      </dsp:nvSpPr>
      <dsp:spPr>
        <a:xfrm>
          <a:off x="942857" y="1022019"/>
          <a:ext cx="7653810" cy="816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395" tIns="86395" rIns="86395" bIns="8639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Covers Gap when no other Funding Available</a:t>
          </a:r>
        </a:p>
      </dsp:txBody>
      <dsp:txXfrm>
        <a:off x="942857" y="1022019"/>
        <a:ext cx="7653810" cy="816326"/>
      </dsp:txXfrm>
    </dsp:sp>
    <dsp:sp modelId="{FF547087-EC1A-43A4-B50E-7282927A9E20}">
      <dsp:nvSpPr>
        <dsp:cNvPr id="0" name=""/>
        <dsp:cNvSpPr/>
      </dsp:nvSpPr>
      <dsp:spPr>
        <a:xfrm>
          <a:off x="0" y="2042427"/>
          <a:ext cx="8596668" cy="8163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F9549B-1145-492F-B1E9-69F359626DFC}">
      <dsp:nvSpPr>
        <dsp:cNvPr id="0" name=""/>
        <dsp:cNvSpPr/>
      </dsp:nvSpPr>
      <dsp:spPr>
        <a:xfrm>
          <a:off x="246938" y="2226100"/>
          <a:ext cx="448979" cy="44897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6B8010-E896-49ED-92DB-052D985B1A6D}">
      <dsp:nvSpPr>
        <dsp:cNvPr id="0" name=""/>
        <dsp:cNvSpPr/>
      </dsp:nvSpPr>
      <dsp:spPr>
        <a:xfrm>
          <a:off x="942857" y="2042427"/>
          <a:ext cx="7653810" cy="816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395" tIns="86395" rIns="86395" bIns="8639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County is Required to use tax levy for Match in Program Areas</a:t>
          </a:r>
        </a:p>
      </dsp:txBody>
      <dsp:txXfrm>
        <a:off x="942857" y="2042427"/>
        <a:ext cx="7653810" cy="816326"/>
      </dsp:txXfrm>
    </dsp:sp>
    <dsp:sp modelId="{B5E8B807-FE68-49AF-B554-CAF94ABDC30F}">
      <dsp:nvSpPr>
        <dsp:cNvPr id="0" name=""/>
        <dsp:cNvSpPr/>
      </dsp:nvSpPr>
      <dsp:spPr>
        <a:xfrm>
          <a:off x="0" y="3062835"/>
          <a:ext cx="8596668" cy="8163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85AECC-9643-472C-B3C4-B83B456C9052}">
      <dsp:nvSpPr>
        <dsp:cNvPr id="0" name=""/>
        <dsp:cNvSpPr/>
      </dsp:nvSpPr>
      <dsp:spPr>
        <a:xfrm>
          <a:off x="233734" y="3275010"/>
          <a:ext cx="448979" cy="44897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3BE660-76DA-4E5D-A888-7EB7E230CCB7}">
      <dsp:nvSpPr>
        <dsp:cNvPr id="0" name=""/>
        <dsp:cNvSpPr/>
      </dsp:nvSpPr>
      <dsp:spPr>
        <a:xfrm>
          <a:off x="942857" y="3062835"/>
          <a:ext cx="3868500" cy="816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395" tIns="86395" rIns="86395" bIns="8639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Mandated Services Required</a:t>
          </a:r>
        </a:p>
      </dsp:txBody>
      <dsp:txXfrm>
        <a:off x="942857" y="3062835"/>
        <a:ext cx="3868500" cy="816326"/>
      </dsp:txXfrm>
    </dsp:sp>
    <dsp:sp modelId="{20D04434-BF70-44EA-BA9E-0D404294F9F3}">
      <dsp:nvSpPr>
        <dsp:cNvPr id="0" name=""/>
        <dsp:cNvSpPr/>
      </dsp:nvSpPr>
      <dsp:spPr>
        <a:xfrm>
          <a:off x="4811357" y="3062835"/>
          <a:ext cx="3785310" cy="816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395" tIns="86395" rIns="86395" bIns="86395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Tax Levy Reduction increases financial risk to Department and County</a:t>
          </a:r>
        </a:p>
      </dsp:txBody>
      <dsp:txXfrm>
        <a:off x="4811357" y="3062835"/>
        <a:ext cx="3785310" cy="8163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0D9C-ED7D-4381-B8D1-31D7B6A5F948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4F2F-9B83-4290-AEA4-46B889425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1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0D9C-ED7D-4381-B8D1-31D7B6A5F948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4F2F-9B83-4290-AEA4-46B889425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82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0D9C-ED7D-4381-B8D1-31D7B6A5F948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4F2F-9B83-4290-AEA4-46B8894255E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5389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0D9C-ED7D-4381-B8D1-31D7B6A5F948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4F2F-9B83-4290-AEA4-46B889425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17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0D9C-ED7D-4381-B8D1-31D7B6A5F948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4F2F-9B83-4290-AEA4-46B8894255E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2952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0D9C-ED7D-4381-B8D1-31D7B6A5F948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4F2F-9B83-4290-AEA4-46B889425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490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0D9C-ED7D-4381-B8D1-31D7B6A5F948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4F2F-9B83-4290-AEA4-46B889425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55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0D9C-ED7D-4381-B8D1-31D7B6A5F948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4F2F-9B83-4290-AEA4-46B889425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894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0D9C-ED7D-4381-B8D1-31D7B6A5F948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4F2F-9B83-4290-AEA4-46B889425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636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0D9C-ED7D-4381-B8D1-31D7B6A5F948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4F2F-9B83-4290-AEA4-46B889425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31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0D9C-ED7D-4381-B8D1-31D7B6A5F948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4F2F-9B83-4290-AEA4-46B889425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456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0D9C-ED7D-4381-B8D1-31D7B6A5F948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4F2F-9B83-4290-AEA4-46B889425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0D9C-ED7D-4381-B8D1-31D7B6A5F948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4F2F-9B83-4290-AEA4-46B889425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187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0D9C-ED7D-4381-B8D1-31D7B6A5F948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4F2F-9B83-4290-AEA4-46B889425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114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0D9C-ED7D-4381-B8D1-31D7B6A5F948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4F2F-9B83-4290-AEA4-46B889425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49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0D9C-ED7D-4381-B8D1-31D7B6A5F948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4F2F-9B83-4290-AEA4-46B889425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96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E0D9C-ED7D-4381-B8D1-31D7B6A5F948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3C14F2F-9B83-4290-AEA4-46B889425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5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26185-6338-770D-8C97-4BC154F3A6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278384"/>
            <a:ext cx="7766936" cy="2772452"/>
          </a:xfrm>
        </p:spPr>
        <p:txBody>
          <a:bodyPr/>
          <a:lstStyle/>
          <a:p>
            <a:pPr algn="ctr"/>
            <a:r>
              <a:rPr lang="en-US" dirty="0"/>
              <a:t>Human Services </a:t>
            </a:r>
            <a:br>
              <a:rPr lang="en-US" dirty="0"/>
            </a:br>
            <a:r>
              <a:rPr lang="en-US" dirty="0"/>
              <a:t>Education Session – Financial Connections &amp; Impact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9BAB4B-8C89-A186-9764-38195061C2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October 3, 2022</a:t>
            </a:r>
          </a:p>
          <a:p>
            <a:pPr algn="ctr"/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033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31CA91-1546-1EA9-9E5B-4FF6022EE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en-US" dirty="0"/>
              <a:t>Education Session</a:t>
            </a:r>
          </a:p>
        </p:txBody>
      </p:sp>
      <p:sp>
        <p:nvSpPr>
          <p:cNvPr id="16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188A47ED-02A3-9D70-266B-36A5B1BBB5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1028799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6231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31CA91-1546-1EA9-9E5B-4FF6022EE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en-US" dirty="0"/>
              <a:t>Education Session</a:t>
            </a:r>
          </a:p>
        </p:txBody>
      </p:sp>
      <p:sp>
        <p:nvSpPr>
          <p:cNvPr id="16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188A47ED-02A3-9D70-266B-36A5B1BBB5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5820875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3055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8638B73-D681-D776-5F36-12120A790D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0254423"/>
              </p:ext>
            </p:extLst>
          </p:nvPr>
        </p:nvGraphicFramePr>
        <p:xfrm>
          <a:off x="6417995" y="101466"/>
          <a:ext cx="5359988" cy="6934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4663440" imgH="6034757" progId="Acrobat.Document.DC">
                  <p:embed/>
                </p:oleObj>
              </mc:Choice>
              <mc:Fallback>
                <p:oleObj name="Acrobat Document" r:id="rId2" imgW="4663440" imgH="6034757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417995" y="101466"/>
                        <a:ext cx="5359988" cy="69344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B5ECE7E0-08D9-1AE5-5117-CF5159D1DE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7032463"/>
              </p:ext>
            </p:extLst>
          </p:nvPr>
        </p:nvGraphicFramePr>
        <p:xfrm>
          <a:off x="0" y="352886"/>
          <a:ext cx="6823939" cy="5271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4" imgW="6027385" imgH="4655663" progId="Acrobat.Document.DC">
                  <p:embed/>
                </p:oleObj>
              </mc:Choice>
              <mc:Fallback>
                <p:oleObj name="Acrobat Document" r:id="rId4" imgW="6027385" imgH="4655663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352886"/>
                        <a:ext cx="6823939" cy="52711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01A72E4F-02B9-9E8C-25DE-09BDD03B7328}"/>
              </a:ext>
            </a:extLst>
          </p:cNvPr>
          <p:cNvSpPr/>
          <p:nvPr/>
        </p:nvSpPr>
        <p:spPr>
          <a:xfrm>
            <a:off x="5219700" y="1249189"/>
            <a:ext cx="601980" cy="3528551"/>
          </a:xfrm>
          <a:prstGeom prst="rect">
            <a:avLst/>
          </a:prstGeom>
          <a:solidFill>
            <a:srgbClr val="FFFF00">
              <a:alpha val="1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B812F6-0F1C-AA69-5831-ADF84C86F341}"/>
              </a:ext>
            </a:extLst>
          </p:cNvPr>
          <p:cNvSpPr/>
          <p:nvPr/>
        </p:nvSpPr>
        <p:spPr>
          <a:xfrm>
            <a:off x="8656320" y="754380"/>
            <a:ext cx="601980" cy="2910840"/>
          </a:xfrm>
          <a:prstGeom prst="rect">
            <a:avLst/>
          </a:prstGeom>
          <a:solidFill>
            <a:srgbClr val="FFFF00">
              <a:alpha val="1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A8A2E1E-0231-1BFF-25A4-3A53FD7F5D8A}"/>
              </a:ext>
            </a:extLst>
          </p:cNvPr>
          <p:cNvSpPr/>
          <p:nvPr/>
        </p:nvSpPr>
        <p:spPr>
          <a:xfrm>
            <a:off x="5219700" y="2560320"/>
            <a:ext cx="601980" cy="297180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01ABAA6-3FFE-F26C-215E-FD0CAAB1719E}"/>
              </a:ext>
            </a:extLst>
          </p:cNvPr>
          <p:cNvSpPr/>
          <p:nvPr/>
        </p:nvSpPr>
        <p:spPr>
          <a:xfrm>
            <a:off x="8724092" y="2061210"/>
            <a:ext cx="601980" cy="297180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ED4C8F6-D3DB-B4E8-BB41-5265061EB1A3}"/>
              </a:ext>
            </a:extLst>
          </p:cNvPr>
          <p:cNvSpPr/>
          <p:nvPr/>
        </p:nvSpPr>
        <p:spPr>
          <a:xfrm>
            <a:off x="5241979" y="4518660"/>
            <a:ext cx="601980" cy="29718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DA2B44F-111A-0B4D-E1DD-2890F3C380DC}"/>
              </a:ext>
            </a:extLst>
          </p:cNvPr>
          <p:cNvSpPr/>
          <p:nvPr/>
        </p:nvSpPr>
        <p:spPr>
          <a:xfrm>
            <a:off x="8724092" y="3420084"/>
            <a:ext cx="601980" cy="29718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52E0CEF-B352-74D0-EADE-EF0393EEC001}"/>
              </a:ext>
            </a:extLst>
          </p:cNvPr>
          <p:cNvCxnSpPr/>
          <p:nvPr/>
        </p:nvCxnSpPr>
        <p:spPr>
          <a:xfrm flipV="1">
            <a:off x="5843959" y="2286021"/>
            <a:ext cx="2880133" cy="422889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B5CE3B7-ABAD-BD82-71DF-FC8805B6B1DD}"/>
              </a:ext>
            </a:extLst>
          </p:cNvPr>
          <p:cNvCxnSpPr/>
          <p:nvPr/>
        </p:nvCxnSpPr>
        <p:spPr>
          <a:xfrm flipV="1">
            <a:off x="5843959" y="3710449"/>
            <a:ext cx="2941901" cy="95680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547D7FF2-344C-1A51-EA1B-0B426A4BEE2E}"/>
              </a:ext>
            </a:extLst>
          </p:cNvPr>
          <p:cNvSpPr/>
          <p:nvPr/>
        </p:nvSpPr>
        <p:spPr>
          <a:xfrm>
            <a:off x="10584180" y="3825240"/>
            <a:ext cx="571500" cy="91440"/>
          </a:xfrm>
          <a:prstGeom prst="rect">
            <a:avLst/>
          </a:prstGeom>
          <a:noFill/>
          <a:ln w="190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48B98D0-9919-0082-49FD-EC34584F7AF9}"/>
              </a:ext>
            </a:extLst>
          </p:cNvPr>
          <p:cNvCxnSpPr>
            <a:cxnSpLocks/>
          </p:cNvCxnSpPr>
          <p:nvPr/>
        </p:nvCxnSpPr>
        <p:spPr>
          <a:xfrm flipH="1">
            <a:off x="10058400" y="3916680"/>
            <a:ext cx="525780" cy="510540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E9BBF512-BEE3-4927-9955-361A48FE666F}"/>
              </a:ext>
            </a:extLst>
          </p:cNvPr>
          <p:cNvSpPr txBox="1"/>
          <p:nvPr/>
        </p:nvSpPr>
        <p:spPr>
          <a:xfrm>
            <a:off x="9575513" y="4489729"/>
            <a:ext cx="14630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CCS Surplus/Deficiency</a:t>
            </a:r>
          </a:p>
          <a:p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052E5F6-3156-5CF4-6748-A33D9E457DB6}"/>
              </a:ext>
            </a:extLst>
          </p:cNvPr>
          <p:cNvSpPr/>
          <p:nvPr/>
        </p:nvSpPr>
        <p:spPr>
          <a:xfrm>
            <a:off x="9491112" y="4518660"/>
            <a:ext cx="1547441" cy="449580"/>
          </a:xfrm>
          <a:prstGeom prst="rect">
            <a:avLst/>
          </a:prstGeom>
          <a:noFill/>
          <a:ln w="190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1733D68-7A48-F42F-A92C-A6614EBFC931}"/>
              </a:ext>
            </a:extLst>
          </p:cNvPr>
          <p:cNvSpPr/>
          <p:nvPr/>
        </p:nvSpPr>
        <p:spPr>
          <a:xfrm>
            <a:off x="10584180" y="3916680"/>
            <a:ext cx="571500" cy="144780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9A24F4B-7C8E-532B-17C1-4BB322439D07}"/>
              </a:ext>
            </a:extLst>
          </p:cNvPr>
          <p:cNvCxnSpPr/>
          <p:nvPr/>
        </p:nvCxnSpPr>
        <p:spPr>
          <a:xfrm>
            <a:off x="11085938" y="4061460"/>
            <a:ext cx="0" cy="1463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9693B278-1ADB-6A70-BF0C-14C92CBAE701}"/>
              </a:ext>
            </a:extLst>
          </p:cNvPr>
          <p:cNvSpPr/>
          <p:nvPr/>
        </p:nvSpPr>
        <p:spPr>
          <a:xfrm>
            <a:off x="9575513" y="5524500"/>
            <a:ext cx="1633507" cy="449580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D5663CF-1014-1311-8160-223C2776B430}"/>
              </a:ext>
            </a:extLst>
          </p:cNvPr>
          <p:cNvSpPr txBox="1"/>
          <p:nvPr/>
        </p:nvSpPr>
        <p:spPr>
          <a:xfrm>
            <a:off x="9575513" y="5524500"/>
            <a:ext cx="1633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Non-CCS Surplus/Deficiency</a:t>
            </a:r>
          </a:p>
        </p:txBody>
      </p:sp>
    </p:spTree>
    <p:extLst>
      <p:ext uri="{BB962C8B-B14F-4D97-AF65-F5344CB8AC3E}">
        <p14:creationId xmlns:p14="http://schemas.microsoft.com/office/powerpoint/2010/main" val="3891115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ADE4FFED-7C48-1A5D-101B-4E311EFA5A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3824583"/>
              </p:ext>
            </p:extLst>
          </p:nvPr>
        </p:nvGraphicFramePr>
        <p:xfrm>
          <a:off x="175189" y="0"/>
          <a:ext cx="5763495" cy="7456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4663440" imgH="6034757" progId="AcroExch.Document.DC">
                  <p:embed/>
                </p:oleObj>
              </mc:Choice>
              <mc:Fallback>
                <p:oleObj name="Acrobat Document" r:id="rId2" imgW="4663440" imgH="6034757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5189" y="0"/>
                        <a:ext cx="5763495" cy="74564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38324AB1-A7AE-266D-C099-77EEFE3799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260120"/>
              </p:ext>
            </p:extLst>
          </p:nvPr>
        </p:nvGraphicFramePr>
        <p:xfrm>
          <a:off x="5514104" y="0"/>
          <a:ext cx="5635677" cy="7291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4" imgW="4663440" imgH="6034757" progId="Acrobat.Document.DC">
                  <p:embed/>
                </p:oleObj>
              </mc:Choice>
              <mc:Fallback>
                <p:oleObj name="Acrobat Document" r:id="rId4" imgW="4663440" imgH="6034757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14104" y="0"/>
                        <a:ext cx="5635677" cy="72910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334DA49B-275D-4EF3-3B22-F9416AF52CAA}"/>
              </a:ext>
            </a:extLst>
          </p:cNvPr>
          <p:cNvSpPr/>
          <p:nvPr/>
        </p:nvSpPr>
        <p:spPr>
          <a:xfrm>
            <a:off x="2773680" y="809763"/>
            <a:ext cx="754380" cy="2918460"/>
          </a:xfrm>
          <a:prstGeom prst="rect">
            <a:avLst/>
          </a:prstGeom>
          <a:solidFill>
            <a:srgbClr val="FFFF00">
              <a:alpha val="1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4AE730-B7B8-2626-62B6-FBB46B1C621C}"/>
              </a:ext>
            </a:extLst>
          </p:cNvPr>
          <p:cNvSpPr/>
          <p:nvPr/>
        </p:nvSpPr>
        <p:spPr>
          <a:xfrm>
            <a:off x="7954752" y="809763"/>
            <a:ext cx="754380" cy="2918460"/>
          </a:xfrm>
          <a:prstGeom prst="rect">
            <a:avLst/>
          </a:prstGeom>
          <a:solidFill>
            <a:srgbClr val="FFFF00">
              <a:alpha val="1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519E1CE-24B8-AB23-D6C6-F105E8CB79AE}"/>
              </a:ext>
            </a:extLst>
          </p:cNvPr>
          <p:cNvSpPr/>
          <p:nvPr/>
        </p:nvSpPr>
        <p:spPr>
          <a:xfrm>
            <a:off x="2872740" y="2025153"/>
            <a:ext cx="655320" cy="243840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92D050"/>
                </a:solidFill>
              </a:ln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81BEA4B-D2D9-2E2A-45F9-427201BE383B}"/>
              </a:ext>
            </a:extLst>
          </p:cNvPr>
          <p:cNvSpPr/>
          <p:nvPr/>
        </p:nvSpPr>
        <p:spPr>
          <a:xfrm>
            <a:off x="8115300" y="2147073"/>
            <a:ext cx="655320" cy="243840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92D050"/>
                </a:solidFill>
              </a:ln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D1AF314-9044-8512-EF3A-31EE6D82C6EC}"/>
              </a:ext>
            </a:extLst>
          </p:cNvPr>
          <p:cNvSpPr/>
          <p:nvPr/>
        </p:nvSpPr>
        <p:spPr>
          <a:xfrm>
            <a:off x="2842716" y="3429000"/>
            <a:ext cx="655320" cy="2438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92D050"/>
                </a:solidFill>
              </a:ln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F3A4561-8489-2A56-AE42-DF2B284A9790}"/>
              </a:ext>
            </a:extLst>
          </p:cNvPr>
          <p:cNvSpPr/>
          <p:nvPr/>
        </p:nvSpPr>
        <p:spPr>
          <a:xfrm>
            <a:off x="8053812" y="3523622"/>
            <a:ext cx="655320" cy="2438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92D050"/>
                </a:solidFill>
              </a:ln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125213-5403-68A1-C6FF-5304ACEB61CB}"/>
              </a:ext>
            </a:extLst>
          </p:cNvPr>
          <p:cNvSpPr txBox="1"/>
          <p:nvPr/>
        </p:nvSpPr>
        <p:spPr>
          <a:xfrm>
            <a:off x="3200400" y="4183380"/>
            <a:ext cx="15468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   $9,002,430 </a:t>
            </a:r>
          </a:p>
          <a:p>
            <a:r>
              <a:rPr lang="en-US" dirty="0">
                <a:solidFill>
                  <a:srgbClr val="00B050"/>
                </a:solidFill>
              </a:rPr>
              <a:t>+ $3,880,500 = $12,882,930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BEFB8D-E865-9F89-E693-225B3EE99C29}"/>
              </a:ext>
            </a:extLst>
          </p:cNvPr>
          <p:cNvSpPr txBox="1"/>
          <p:nvPr/>
        </p:nvSpPr>
        <p:spPr>
          <a:xfrm>
            <a:off x="3200400" y="5358248"/>
            <a:ext cx="1973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   $12,299,280</a:t>
            </a:r>
          </a:p>
          <a:p>
            <a:r>
              <a:rPr lang="en-US" dirty="0">
                <a:solidFill>
                  <a:srgbClr val="FF0000"/>
                </a:solidFill>
              </a:rPr>
              <a:t>+ $3,225,292</a:t>
            </a:r>
          </a:p>
          <a:p>
            <a:r>
              <a:rPr lang="en-US" dirty="0">
                <a:solidFill>
                  <a:srgbClr val="FF0000"/>
                </a:solidFill>
              </a:rPr>
              <a:t>= $15,524,572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4F67E5-4CF0-2229-EA6A-A0B05200F703}"/>
              </a:ext>
            </a:extLst>
          </p:cNvPr>
          <p:cNvSpPr/>
          <p:nvPr/>
        </p:nvSpPr>
        <p:spPr>
          <a:xfrm>
            <a:off x="10066020" y="3767462"/>
            <a:ext cx="1083761" cy="243840"/>
          </a:xfrm>
          <a:prstGeom prst="rect">
            <a:avLst/>
          </a:prstGeom>
          <a:noFill/>
          <a:ln w="190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37BB1D2-9C43-9799-6800-E2660E83AEDF}"/>
              </a:ext>
            </a:extLst>
          </p:cNvPr>
          <p:cNvSpPr/>
          <p:nvPr/>
        </p:nvSpPr>
        <p:spPr>
          <a:xfrm>
            <a:off x="4602480" y="3672840"/>
            <a:ext cx="881600" cy="25900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06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31CA91-1546-1EA9-9E5B-4FF6022EE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en-US" dirty="0"/>
              <a:t>Education Session</a:t>
            </a:r>
          </a:p>
        </p:txBody>
      </p:sp>
      <p:sp>
        <p:nvSpPr>
          <p:cNvPr id="16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188A47ED-02A3-9D70-266B-36A5B1BBB5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8239117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9790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BDDE9CD4-0E0A-4129-8689-A89C4E9A6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5DB3CA2-FA66-42B9-90EF-394894352D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C8D0718-07C6-45A2-A743-BC64673C96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AE7BCCE-817C-4933-A587-F1EF87D4B4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23">
              <a:extLst>
                <a:ext uri="{FF2B5EF4-FFF2-40B4-BE49-F238E27FC236}">
                  <a16:creationId xmlns:a16="http://schemas.microsoft.com/office/drawing/2014/main" id="{0E96C1E8-3E07-4AF1-BA61-7FB948F90A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25">
              <a:extLst>
                <a:ext uri="{FF2B5EF4-FFF2-40B4-BE49-F238E27FC236}">
                  <a16:creationId xmlns:a16="http://schemas.microsoft.com/office/drawing/2014/main" id="{B3B592D1-4031-4144-A2DB-B2D8F8C738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55CB28D4-D6D1-4DB7-B557-D5FF65237B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Rectangle 27">
              <a:extLst>
                <a:ext uri="{FF2B5EF4-FFF2-40B4-BE49-F238E27FC236}">
                  <a16:creationId xmlns:a16="http://schemas.microsoft.com/office/drawing/2014/main" id="{F69D97D4-6031-4064-9BBA-2E96839A3C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28">
              <a:extLst>
                <a:ext uri="{FF2B5EF4-FFF2-40B4-BE49-F238E27FC236}">
                  <a16:creationId xmlns:a16="http://schemas.microsoft.com/office/drawing/2014/main" id="{BAF978AE-97B1-4224-A562-EBCE373A1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Rectangle 29">
              <a:extLst>
                <a:ext uri="{FF2B5EF4-FFF2-40B4-BE49-F238E27FC236}">
                  <a16:creationId xmlns:a16="http://schemas.microsoft.com/office/drawing/2014/main" id="{3A18250B-41A2-4BA7-9E5C-679CF3AEFB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Isosceles Triangle 37">
              <a:extLst>
                <a:ext uri="{FF2B5EF4-FFF2-40B4-BE49-F238E27FC236}">
                  <a16:creationId xmlns:a16="http://schemas.microsoft.com/office/drawing/2014/main" id="{C8751ECC-5286-4332-9942-2D01B71359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5952A4A6-F619-458C-A026-6E5D6AF15D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B9CDF06-75EE-CB2D-1D2B-77C0F582A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/>
              <a:t>Tax Levy Use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05AD8A7-836D-90C1-0134-E6226F57A5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2273535"/>
              </p:ext>
            </p:extLst>
          </p:nvPr>
        </p:nvGraphicFramePr>
        <p:xfrm>
          <a:off x="677334" y="2160589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62780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222</TotalTime>
  <Words>132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Acrobat Document</vt:lpstr>
      <vt:lpstr>Adobe Acrobat Document</vt:lpstr>
      <vt:lpstr>Human Services  Education Session – Financial Connections &amp; Impact </vt:lpstr>
      <vt:lpstr>Education Session</vt:lpstr>
      <vt:lpstr>Education Session</vt:lpstr>
      <vt:lpstr>PowerPoint Presentation</vt:lpstr>
      <vt:lpstr>PowerPoint Presentation</vt:lpstr>
      <vt:lpstr>Education Session</vt:lpstr>
      <vt:lpstr>Tax Levy Use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Chelsey Mayer</dc:creator>
  <cp:lastModifiedBy>Diane Cable</cp:lastModifiedBy>
  <cp:revision>17</cp:revision>
  <dcterms:created xsi:type="dcterms:W3CDTF">2022-09-26T14:19:58Z</dcterms:created>
  <dcterms:modified xsi:type="dcterms:W3CDTF">2022-09-30T19:03:03Z</dcterms:modified>
</cp:coreProperties>
</file>