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3" r:id="rId7"/>
    <p:sldId id="350" r:id="rId8"/>
    <p:sldId id="370" r:id="rId9"/>
    <p:sldId id="328" r:id="rId10"/>
    <p:sldId id="265" r:id="rId11"/>
    <p:sldId id="376" r:id="rId12"/>
    <p:sldId id="377" r:id="rId13"/>
    <p:sldId id="359" r:id="rId14"/>
    <p:sldId id="378" r:id="rId15"/>
    <p:sldId id="379" r:id="rId16"/>
    <p:sldId id="357" r:id="rId17"/>
    <p:sldId id="358" r:id="rId18"/>
    <p:sldId id="381" r:id="rId19"/>
    <p:sldId id="267" r:id="rId20"/>
    <p:sldId id="36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6F20CF-BC1D-4CCF-B61B-D6B3154C7DBC}" v="4" dt="2022-07-29T19:56:34.018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Tax Levy and Actual Revenues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130023640661938E-2"/>
          <c:y val="0.19286262599189377"/>
          <c:w val="0.75239626961523431"/>
          <c:h val="0.80713727467385266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Levy!$A$7:$C$7</c:f>
              <c:strCache>
                <c:ptCount val="3"/>
                <c:pt idx="0">
                  <c:v>Budget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Levy!$I$4:$P$5</c:f>
              <c:multiLvlStrCache>
                <c:ptCount val="7"/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Estimated</c:v>
                  </c:pt>
                  <c:pt idx="6">
                    <c:v>Budgeted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Levy!$D$7:$P$7</c:f>
            </c:numRef>
          </c:val>
          <c:extLst>
            <c:ext xmlns:c16="http://schemas.microsoft.com/office/drawing/2014/chart" uri="{C3380CC4-5D6E-409C-BE32-E72D297353CC}">
              <c16:uniqueId val="{00000000-54C3-4199-B0DA-255B10FA145C}"/>
            </c:ext>
          </c:extLst>
        </c:ser>
        <c:ser>
          <c:idx val="3"/>
          <c:order val="4"/>
          <c:tx>
            <c:strRef>
              <c:f>Levy!$A$9:$C$9</c:f>
              <c:strCache>
                <c:ptCount val="3"/>
                <c:pt idx="0">
                  <c:v>Percent of Budget allocated to Tax Levy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Levy!$I$4:$P$5</c:f>
              <c:multiLvlStrCache>
                <c:ptCount val="7"/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Estimated</c:v>
                  </c:pt>
                  <c:pt idx="6">
                    <c:v>Budgeted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Levy!$D$9:$P$9</c:f>
            </c:numRef>
          </c:val>
          <c:extLst>
            <c:ext xmlns:c16="http://schemas.microsoft.com/office/drawing/2014/chart" uri="{C3380CC4-5D6E-409C-BE32-E72D297353CC}">
              <c16:uniqueId val="{00000001-54C3-4199-B0DA-255B10FA14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740185936"/>
        <c:axId val="740209648"/>
      </c:barChart>
      <c:barChart>
        <c:barDir val="col"/>
        <c:grouping val="clustered"/>
        <c:varyColors val="0"/>
        <c:ser>
          <c:idx val="2"/>
          <c:order val="1"/>
          <c:tx>
            <c:strRef>
              <c:f>Levy!$A$8:$C$8</c:f>
              <c:strCache>
                <c:ptCount val="3"/>
                <c:pt idx="0">
                  <c:v>Revenue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Levy!$I$4:$P$5</c:f>
              <c:multiLvlStrCache>
                <c:ptCount val="7"/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Estimated</c:v>
                  </c:pt>
                  <c:pt idx="6">
                    <c:v>Budgeted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Levy!$D$8:$P$8</c:f>
              <c:numCache>
                <c:formatCode>_("$"* #,##0_);_("$"* \(#,##0\);_("$"* "-"??_);_(@_)</c:formatCode>
                <c:ptCount val="7"/>
                <c:pt idx="0">
                  <c:v>16518668</c:v>
                </c:pt>
                <c:pt idx="1">
                  <c:v>21532707</c:v>
                </c:pt>
                <c:pt idx="2">
                  <c:v>22144717</c:v>
                </c:pt>
                <c:pt idx="3">
                  <c:v>20855638</c:v>
                </c:pt>
                <c:pt idx="4">
                  <c:v>24563976</c:v>
                </c:pt>
                <c:pt idx="5">
                  <c:v>24341360</c:v>
                </c:pt>
                <c:pt idx="6">
                  <c:v>30082541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C3-4199-B0DA-255B10FA145C}"/>
            </c:ext>
          </c:extLst>
        </c:ser>
        <c:ser>
          <c:idx val="0"/>
          <c:order val="3"/>
          <c:tx>
            <c:strRef>
              <c:f>Levy!$A$6:$C$6</c:f>
              <c:strCache>
                <c:ptCount val="3"/>
                <c:pt idx="0">
                  <c:v>Tax Levy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Levy!$I$4:$P$5</c:f>
              <c:multiLvlStrCache>
                <c:ptCount val="7"/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Estimated</c:v>
                  </c:pt>
                  <c:pt idx="6">
                    <c:v>Budgeted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Levy!$D$6:$P$6</c:f>
              <c:numCache>
                <c:formatCode>_("$"* #,##0_);_("$"* \(#,##0\);_("$"* "-"??_);_(@_)</c:formatCode>
                <c:ptCount val="7"/>
                <c:pt idx="0">
                  <c:v>7897538</c:v>
                </c:pt>
                <c:pt idx="1">
                  <c:v>8630170</c:v>
                </c:pt>
                <c:pt idx="2">
                  <c:v>8852473</c:v>
                </c:pt>
                <c:pt idx="3">
                  <c:v>8907473</c:v>
                </c:pt>
                <c:pt idx="4">
                  <c:v>8637997</c:v>
                </c:pt>
                <c:pt idx="5">
                  <c:v>8808190</c:v>
                </c:pt>
                <c:pt idx="6">
                  <c:v>8808190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C3-4199-B0DA-255B10FA1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40185936"/>
        <c:axId val="740209648"/>
      </c:barChart>
      <c:lineChart>
        <c:grouping val="standard"/>
        <c:varyColors val="0"/>
        <c:ser>
          <c:idx val="4"/>
          <c:order val="0"/>
          <c:tx>
            <c:strRef>
              <c:f>Levy!$A$10:$C$10</c:f>
              <c:strCache>
                <c:ptCount val="3"/>
                <c:pt idx="0">
                  <c:v>Percentage of Tax Levy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multiLvlStrRef>
              <c:f>Levy!$I$4:$P$5</c:f>
              <c:multiLvlStrCache>
                <c:ptCount val="7"/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Estimated</c:v>
                  </c:pt>
                  <c:pt idx="6">
                    <c:v>Budgeted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2021</c:v>
                  </c:pt>
                  <c:pt idx="5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Levy!$D$10:$P$10</c:f>
              <c:numCache>
                <c:formatCode>0.0%</c:formatCode>
                <c:ptCount val="7"/>
                <c:pt idx="0">
                  <c:v>0.32345475787679706</c:v>
                </c:pt>
                <c:pt idx="1">
                  <c:v>0.28611892691801249</c:v>
                </c:pt>
                <c:pt idx="2">
                  <c:v>0.28558953247052393</c:v>
                </c:pt>
                <c:pt idx="3">
                  <c:v>0.29927896314333541</c:v>
                </c:pt>
                <c:pt idx="4">
                  <c:v>0.2601651715095365</c:v>
                </c:pt>
                <c:pt idx="5">
                  <c:v>0.26571069592196578</c:v>
                </c:pt>
                <c:pt idx="6">
                  <c:v>0.22648558598705693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4C3-4199-B0DA-255B10FA1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2518335"/>
        <c:axId val="1672515839"/>
      </c:lineChart>
      <c:catAx>
        <c:axId val="74018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209648"/>
        <c:crosses val="autoZero"/>
        <c:auto val="1"/>
        <c:lblAlgn val="ctr"/>
        <c:lblOffset val="100"/>
        <c:noMultiLvlLbl val="0"/>
      </c:catAx>
      <c:valAx>
        <c:axId val="74020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185936"/>
        <c:crosses val="autoZero"/>
        <c:crossBetween val="between"/>
      </c:valAx>
      <c:valAx>
        <c:axId val="1672515839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518335"/>
        <c:crosses val="max"/>
        <c:crossBetween val="between"/>
      </c:valAx>
      <c:catAx>
        <c:axId val="167251833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672515839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235E3-D719-43A3-AC5E-57E1281577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4F461E-237E-4042-AA97-E88C98BAB1AD}">
      <dgm:prSet/>
      <dgm:spPr/>
      <dgm:t>
        <a:bodyPr/>
        <a:lstStyle/>
        <a:p>
          <a:r>
            <a:rPr lang="en-US" dirty="0"/>
            <a:t>Mission: To work together with families and individuals to promote self-sufficiency and personal independence and to strengthen and preserve families. </a:t>
          </a:r>
        </a:p>
      </dgm:t>
    </dgm:pt>
    <dgm:pt modelId="{7F1C35CB-A1F6-4848-93E2-53FA0FCB1B5F}" type="parTrans" cxnId="{7939B9CC-4E25-49BD-B511-0BC989A8F00A}">
      <dgm:prSet/>
      <dgm:spPr/>
      <dgm:t>
        <a:bodyPr/>
        <a:lstStyle/>
        <a:p>
          <a:endParaRPr lang="en-US"/>
        </a:p>
      </dgm:t>
    </dgm:pt>
    <dgm:pt modelId="{8B34AA1D-39C3-460C-BE80-D56760469DB9}" type="sibTrans" cxnId="{7939B9CC-4E25-49BD-B511-0BC989A8F00A}">
      <dgm:prSet/>
      <dgm:spPr/>
      <dgm:t>
        <a:bodyPr/>
        <a:lstStyle/>
        <a:p>
          <a:endParaRPr lang="en-US"/>
        </a:p>
      </dgm:t>
    </dgm:pt>
    <dgm:pt modelId="{6CBEFA71-F3A9-4A71-80AD-8601FBFA08D7}">
      <dgm:prSet/>
      <dgm:spPr/>
      <dgm:t>
        <a:bodyPr/>
        <a:lstStyle/>
        <a:p>
          <a:r>
            <a:rPr lang="en-US" dirty="0"/>
            <a:t>Vision: Family Connections are ALWAYS Preserved and Strengthened. </a:t>
          </a:r>
        </a:p>
      </dgm:t>
    </dgm:pt>
    <dgm:pt modelId="{AAD88B76-BADF-43D8-9B56-F2FDA4395D2B}" type="parTrans" cxnId="{9F99C8AD-9E9D-4EF8-A5AE-320EBD725546}">
      <dgm:prSet/>
      <dgm:spPr/>
      <dgm:t>
        <a:bodyPr/>
        <a:lstStyle/>
        <a:p>
          <a:endParaRPr lang="en-US"/>
        </a:p>
      </dgm:t>
    </dgm:pt>
    <dgm:pt modelId="{FDC620D2-63AF-4B39-BDCC-829D3480D865}" type="sibTrans" cxnId="{9F99C8AD-9E9D-4EF8-A5AE-320EBD725546}">
      <dgm:prSet/>
      <dgm:spPr/>
      <dgm:t>
        <a:bodyPr/>
        <a:lstStyle/>
        <a:p>
          <a:endParaRPr lang="en-US"/>
        </a:p>
      </dgm:t>
    </dgm:pt>
    <dgm:pt modelId="{2052B272-4644-42E4-94CA-38AC16940450}" type="pres">
      <dgm:prSet presAssocID="{83F235E3-D719-43A3-AC5E-57E1281577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94356F-679F-4530-B0F2-96686868C021}" type="pres">
      <dgm:prSet presAssocID="{474F461E-237E-4042-AA97-E88C98BAB1AD}" presName="hierRoot1" presStyleCnt="0"/>
      <dgm:spPr/>
    </dgm:pt>
    <dgm:pt modelId="{9BE8DC7A-7CF5-4F27-864B-7E6819D66A8A}" type="pres">
      <dgm:prSet presAssocID="{474F461E-237E-4042-AA97-E88C98BAB1AD}" presName="composite" presStyleCnt="0"/>
      <dgm:spPr/>
    </dgm:pt>
    <dgm:pt modelId="{9224D5C3-6A01-4AC7-82F6-8D3A392D2398}" type="pres">
      <dgm:prSet presAssocID="{474F461E-237E-4042-AA97-E88C98BAB1AD}" presName="background" presStyleLbl="node0" presStyleIdx="0" presStyleCnt="2"/>
      <dgm:spPr/>
    </dgm:pt>
    <dgm:pt modelId="{0912F03B-9171-4200-97D8-BF9FB5D18823}" type="pres">
      <dgm:prSet presAssocID="{474F461E-237E-4042-AA97-E88C98BAB1AD}" presName="text" presStyleLbl="fgAcc0" presStyleIdx="0" presStyleCnt="2">
        <dgm:presLayoutVars>
          <dgm:chPref val="3"/>
        </dgm:presLayoutVars>
      </dgm:prSet>
      <dgm:spPr/>
    </dgm:pt>
    <dgm:pt modelId="{B93EF92A-713D-4E5D-ACA3-EB1256EB0912}" type="pres">
      <dgm:prSet presAssocID="{474F461E-237E-4042-AA97-E88C98BAB1AD}" presName="hierChild2" presStyleCnt="0"/>
      <dgm:spPr/>
    </dgm:pt>
    <dgm:pt modelId="{68E491D2-7FC5-47F7-809B-C549A778785B}" type="pres">
      <dgm:prSet presAssocID="{6CBEFA71-F3A9-4A71-80AD-8601FBFA08D7}" presName="hierRoot1" presStyleCnt="0"/>
      <dgm:spPr/>
    </dgm:pt>
    <dgm:pt modelId="{FD1E9F93-38CB-4AC7-A0C9-C2882F40AA96}" type="pres">
      <dgm:prSet presAssocID="{6CBEFA71-F3A9-4A71-80AD-8601FBFA08D7}" presName="composite" presStyleCnt="0"/>
      <dgm:spPr/>
    </dgm:pt>
    <dgm:pt modelId="{60566DED-85C5-4EA6-8EB7-0985D6C076C8}" type="pres">
      <dgm:prSet presAssocID="{6CBEFA71-F3A9-4A71-80AD-8601FBFA08D7}" presName="background" presStyleLbl="node0" presStyleIdx="1" presStyleCnt="2"/>
      <dgm:spPr/>
    </dgm:pt>
    <dgm:pt modelId="{C65FF09D-155C-4E60-98B2-140FD4B213E4}" type="pres">
      <dgm:prSet presAssocID="{6CBEFA71-F3A9-4A71-80AD-8601FBFA08D7}" presName="text" presStyleLbl="fgAcc0" presStyleIdx="1" presStyleCnt="2">
        <dgm:presLayoutVars>
          <dgm:chPref val="3"/>
        </dgm:presLayoutVars>
      </dgm:prSet>
      <dgm:spPr/>
    </dgm:pt>
    <dgm:pt modelId="{21271312-B5E9-43BB-9D1A-0855B10B69B3}" type="pres">
      <dgm:prSet presAssocID="{6CBEFA71-F3A9-4A71-80AD-8601FBFA08D7}" presName="hierChild2" presStyleCnt="0"/>
      <dgm:spPr/>
    </dgm:pt>
  </dgm:ptLst>
  <dgm:cxnLst>
    <dgm:cxn modelId="{3E538F72-2056-43FE-962F-CD9DDDD366CD}" type="presOf" srcId="{474F461E-237E-4042-AA97-E88C98BAB1AD}" destId="{0912F03B-9171-4200-97D8-BF9FB5D18823}" srcOrd="0" destOrd="0" presId="urn:microsoft.com/office/officeart/2005/8/layout/hierarchy1"/>
    <dgm:cxn modelId="{9F99C8AD-9E9D-4EF8-A5AE-320EBD725546}" srcId="{83F235E3-D719-43A3-AC5E-57E1281577A8}" destId="{6CBEFA71-F3A9-4A71-80AD-8601FBFA08D7}" srcOrd="1" destOrd="0" parTransId="{AAD88B76-BADF-43D8-9B56-F2FDA4395D2B}" sibTransId="{FDC620D2-63AF-4B39-BDCC-829D3480D865}"/>
    <dgm:cxn modelId="{7939B9CC-4E25-49BD-B511-0BC989A8F00A}" srcId="{83F235E3-D719-43A3-AC5E-57E1281577A8}" destId="{474F461E-237E-4042-AA97-E88C98BAB1AD}" srcOrd="0" destOrd="0" parTransId="{7F1C35CB-A1F6-4848-93E2-53FA0FCB1B5F}" sibTransId="{8B34AA1D-39C3-460C-BE80-D56760469DB9}"/>
    <dgm:cxn modelId="{974668E8-78B2-48F0-A677-7CDBA10BBA3E}" type="presOf" srcId="{6CBEFA71-F3A9-4A71-80AD-8601FBFA08D7}" destId="{C65FF09D-155C-4E60-98B2-140FD4B213E4}" srcOrd="0" destOrd="0" presId="urn:microsoft.com/office/officeart/2005/8/layout/hierarchy1"/>
    <dgm:cxn modelId="{319680FF-663E-47E8-ADAF-647AEB71D160}" type="presOf" srcId="{83F235E3-D719-43A3-AC5E-57E1281577A8}" destId="{2052B272-4644-42E4-94CA-38AC16940450}" srcOrd="0" destOrd="0" presId="urn:microsoft.com/office/officeart/2005/8/layout/hierarchy1"/>
    <dgm:cxn modelId="{3761DB20-7115-47BD-8C09-5EE97F435FDD}" type="presParOf" srcId="{2052B272-4644-42E4-94CA-38AC16940450}" destId="{E494356F-679F-4530-B0F2-96686868C021}" srcOrd="0" destOrd="0" presId="urn:microsoft.com/office/officeart/2005/8/layout/hierarchy1"/>
    <dgm:cxn modelId="{57B6C4F4-6BAE-43B3-960C-2A2E80D72F7D}" type="presParOf" srcId="{E494356F-679F-4530-B0F2-96686868C021}" destId="{9BE8DC7A-7CF5-4F27-864B-7E6819D66A8A}" srcOrd="0" destOrd="0" presId="urn:microsoft.com/office/officeart/2005/8/layout/hierarchy1"/>
    <dgm:cxn modelId="{E6B8192B-25E8-4DB9-BF9C-7D2949C86C8C}" type="presParOf" srcId="{9BE8DC7A-7CF5-4F27-864B-7E6819D66A8A}" destId="{9224D5C3-6A01-4AC7-82F6-8D3A392D2398}" srcOrd="0" destOrd="0" presId="urn:microsoft.com/office/officeart/2005/8/layout/hierarchy1"/>
    <dgm:cxn modelId="{94D3CA89-01F1-423D-BEEF-FE78E2E7C463}" type="presParOf" srcId="{9BE8DC7A-7CF5-4F27-864B-7E6819D66A8A}" destId="{0912F03B-9171-4200-97D8-BF9FB5D18823}" srcOrd="1" destOrd="0" presId="urn:microsoft.com/office/officeart/2005/8/layout/hierarchy1"/>
    <dgm:cxn modelId="{FAB96F08-9698-4E2E-8B20-23F78D66F31E}" type="presParOf" srcId="{E494356F-679F-4530-B0F2-96686868C021}" destId="{B93EF92A-713D-4E5D-ACA3-EB1256EB0912}" srcOrd="1" destOrd="0" presId="urn:microsoft.com/office/officeart/2005/8/layout/hierarchy1"/>
    <dgm:cxn modelId="{44ACFDBB-A182-471E-A3BF-B26BEB3C18B3}" type="presParOf" srcId="{2052B272-4644-42E4-94CA-38AC16940450}" destId="{68E491D2-7FC5-47F7-809B-C549A778785B}" srcOrd="1" destOrd="0" presId="urn:microsoft.com/office/officeart/2005/8/layout/hierarchy1"/>
    <dgm:cxn modelId="{9F1AC3F5-B49D-44B4-AA6D-D203D1F5B2CC}" type="presParOf" srcId="{68E491D2-7FC5-47F7-809B-C549A778785B}" destId="{FD1E9F93-38CB-4AC7-A0C9-C2882F40AA96}" srcOrd="0" destOrd="0" presId="urn:microsoft.com/office/officeart/2005/8/layout/hierarchy1"/>
    <dgm:cxn modelId="{91B517F3-49D2-474F-BAC3-5F3C4C2EB952}" type="presParOf" srcId="{FD1E9F93-38CB-4AC7-A0C9-C2882F40AA96}" destId="{60566DED-85C5-4EA6-8EB7-0985D6C076C8}" srcOrd="0" destOrd="0" presId="urn:microsoft.com/office/officeart/2005/8/layout/hierarchy1"/>
    <dgm:cxn modelId="{88496F5C-AF78-4E11-8A5A-D459EE04741A}" type="presParOf" srcId="{FD1E9F93-38CB-4AC7-A0C9-C2882F40AA96}" destId="{C65FF09D-155C-4E60-98B2-140FD4B213E4}" srcOrd="1" destOrd="0" presId="urn:microsoft.com/office/officeart/2005/8/layout/hierarchy1"/>
    <dgm:cxn modelId="{CED8FA10-4727-47F5-8AB6-C71D1330E6C3}" type="presParOf" srcId="{68E491D2-7FC5-47F7-809B-C549A778785B}" destId="{21271312-B5E9-43BB-9D1A-0855B10B69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F92CE1-CED8-4B3D-8DD3-6A7E84B155D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8CA0B97-794A-49CD-983A-5722FEC90769}">
      <dgm:prSet/>
      <dgm:spPr/>
      <dgm:t>
        <a:bodyPr/>
        <a:lstStyle/>
        <a:p>
          <a:r>
            <a:rPr lang="en-US"/>
            <a:t>46.23 Intent: To make available to all citizens of this state a comprehensive range of human services in an integrated and efficient manner</a:t>
          </a:r>
        </a:p>
      </dgm:t>
    </dgm:pt>
    <dgm:pt modelId="{670B258A-6153-4A0D-844C-BF4B22439A55}" type="parTrans" cxnId="{0AA6276F-B0E3-4788-A9C5-B4CA09D54EE6}">
      <dgm:prSet/>
      <dgm:spPr/>
      <dgm:t>
        <a:bodyPr/>
        <a:lstStyle/>
        <a:p>
          <a:endParaRPr lang="en-US"/>
        </a:p>
      </dgm:t>
    </dgm:pt>
    <dgm:pt modelId="{A71D96C1-4D23-429D-8126-F7C8B3C3C4BC}" type="sibTrans" cxnId="{0AA6276F-B0E3-4788-A9C5-B4CA09D54EE6}">
      <dgm:prSet/>
      <dgm:spPr/>
      <dgm:t>
        <a:bodyPr/>
        <a:lstStyle/>
        <a:p>
          <a:endParaRPr lang="en-US"/>
        </a:p>
      </dgm:t>
    </dgm:pt>
    <dgm:pt modelId="{88B909FD-1EE6-4270-AD49-6225C5C60EA0}">
      <dgm:prSet/>
      <dgm:spPr/>
      <dgm:t>
        <a:bodyPr/>
        <a:lstStyle/>
        <a:p>
          <a:r>
            <a:rPr lang="en-US"/>
            <a:t>46.23 (3) County Department of Human Services: Human Services means the total range of services to people: For Eau Claire County our service delivery is structured to provide services in response to the following mandates: </a:t>
          </a:r>
        </a:p>
      </dgm:t>
    </dgm:pt>
    <dgm:pt modelId="{EF972A2A-44E3-475C-B4B9-866B57030CA7}" type="parTrans" cxnId="{567AA1B6-9233-4359-9A0A-C17A794DE2C7}">
      <dgm:prSet/>
      <dgm:spPr/>
      <dgm:t>
        <a:bodyPr/>
        <a:lstStyle/>
        <a:p>
          <a:endParaRPr lang="en-US"/>
        </a:p>
      </dgm:t>
    </dgm:pt>
    <dgm:pt modelId="{F6009CD1-5EE4-454F-BA74-734831791412}" type="sibTrans" cxnId="{567AA1B6-9233-4359-9A0A-C17A794DE2C7}">
      <dgm:prSet/>
      <dgm:spPr/>
      <dgm:t>
        <a:bodyPr/>
        <a:lstStyle/>
        <a:p>
          <a:endParaRPr lang="en-US"/>
        </a:p>
      </dgm:t>
    </dgm:pt>
    <dgm:pt modelId="{F1488D17-1905-4C1B-90C5-BAE6D773081F}">
      <dgm:prSet/>
      <dgm:spPr/>
      <dgm:t>
        <a:bodyPr/>
        <a:lstStyle/>
        <a:p>
          <a:r>
            <a:rPr lang="en-US"/>
            <a:t>Economic Support Services</a:t>
          </a:r>
        </a:p>
      </dgm:t>
    </dgm:pt>
    <dgm:pt modelId="{EB0C8A93-EDCF-4814-9C19-EB3B45126E58}" type="parTrans" cxnId="{ABD259CE-4A89-40FB-AB8D-7668EEC86592}">
      <dgm:prSet/>
      <dgm:spPr/>
      <dgm:t>
        <a:bodyPr/>
        <a:lstStyle/>
        <a:p>
          <a:endParaRPr lang="en-US"/>
        </a:p>
      </dgm:t>
    </dgm:pt>
    <dgm:pt modelId="{2595E99D-1521-4FB6-B113-E18DD6F58D99}" type="sibTrans" cxnId="{ABD259CE-4A89-40FB-AB8D-7668EEC86592}">
      <dgm:prSet/>
      <dgm:spPr/>
      <dgm:t>
        <a:bodyPr/>
        <a:lstStyle/>
        <a:p>
          <a:endParaRPr lang="en-US"/>
        </a:p>
      </dgm:t>
    </dgm:pt>
    <dgm:pt modelId="{346AE89A-D071-42D3-BE2C-F356C9516F5D}">
      <dgm:prSet/>
      <dgm:spPr/>
      <dgm:t>
        <a:bodyPr/>
        <a:lstStyle/>
        <a:p>
          <a:r>
            <a:rPr lang="en-US"/>
            <a:t>Child Protective Services</a:t>
          </a:r>
        </a:p>
      </dgm:t>
    </dgm:pt>
    <dgm:pt modelId="{9CDA233C-DE3D-40E1-84CB-560B91FB06E0}" type="parTrans" cxnId="{6EDC8CCC-287B-4B10-AC8C-114AC2FF99EF}">
      <dgm:prSet/>
      <dgm:spPr/>
      <dgm:t>
        <a:bodyPr/>
        <a:lstStyle/>
        <a:p>
          <a:endParaRPr lang="en-US"/>
        </a:p>
      </dgm:t>
    </dgm:pt>
    <dgm:pt modelId="{54BC8BC2-5969-40AB-BAE2-9C977B517FE0}" type="sibTrans" cxnId="{6EDC8CCC-287B-4B10-AC8C-114AC2FF99EF}">
      <dgm:prSet/>
      <dgm:spPr/>
      <dgm:t>
        <a:bodyPr/>
        <a:lstStyle/>
        <a:p>
          <a:endParaRPr lang="en-US"/>
        </a:p>
      </dgm:t>
    </dgm:pt>
    <dgm:pt modelId="{E4914437-5BE0-4E11-BDA6-14AB6837B13C}">
      <dgm:prSet/>
      <dgm:spPr/>
      <dgm:t>
        <a:bodyPr/>
        <a:lstStyle/>
        <a:p>
          <a:r>
            <a:rPr lang="en-US"/>
            <a:t>Youth Services</a:t>
          </a:r>
        </a:p>
      </dgm:t>
    </dgm:pt>
    <dgm:pt modelId="{EF984D46-FBC1-4337-8DEB-C6B3BB05D741}" type="parTrans" cxnId="{9406CFE7-D8FA-401A-9E05-55C3C231F7D1}">
      <dgm:prSet/>
      <dgm:spPr/>
      <dgm:t>
        <a:bodyPr/>
        <a:lstStyle/>
        <a:p>
          <a:endParaRPr lang="en-US"/>
        </a:p>
      </dgm:t>
    </dgm:pt>
    <dgm:pt modelId="{385BE2BE-E7F1-4A9A-B95B-54CF0D48BB9E}" type="sibTrans" cxnId="{9406CFE7-D8FA-401A-9E05-55C3C231F7D1}">
      <dgm:prSet/>
      <dgm:spPr/>
      <dgm:t>
        <a:bodyPr/>
        <a:lstStyle/>
        <a:p>
          <a:endParaRPr lang="en-US"/>
        </a:p>
      </dgm:t>
    </dgm:pt>
    <dgm:pt modelId="{B36E642D-BF27-4670-8A16-03C3C798DA8E}">
      <dgm:prSet/>
      <dgm:spPr/>
      <dgm:t>
        <a:bodyPr/>
        <a:lstStyle/>
        <a:p>
          <a:r>
            <a:rPr lang="en-US"/>
            <a:t>Long-Term Support Services </a:t>
          </a:r>
        </a:p>
      </dgm:t>
    </dgm:pt>
    <dgm:pt modelId="{D1BF198F-E7CA-43C6-831F-95612787EE6D}" type="parTrans" cxnId="{D5082C95-248F-458E-8E80-C8F3C3C60322}">
      <dgm:prSet/>
      <dgm:spPr/>
      <dgm:t>
        <a:bodyPr/>
        <a:lstStyle/>
        <a:p>
          <a:endParaRPr lang="en-US"/>
        </a:p>
      </dgm:t>
    </dgm:pt>
    <dgm:pt modelId="{7E095959-8418-4C1D-B031-4A687C12CDB1}" type="sibTrans" cxnId="{D5082C95-248F-458E-8E80-C8F3C3C60322}">
      <dgm:prSet/>
      <dgm:spPr/>
      <dgm:t>
        <a:bodyPr/>
        <a:lstStyle/>
        <a:p>
          <a:endParaRPr lang="en-US"/>
        </a:p>
      </dgm:t>
    </dgm:pt>
    <dgm:pt modelId="{C4C20BB8-8A44-4E3E-9EF4-5113A0F4B53D}">
      <dgm:prSet/>
      <dgm:spPr/>
      <dgm:t>
        <a:bodyPr/>
        <a:lstStyle/>
        <a:p>
          <a:r>
            <a:rPr lang="en-US"/>
            <a:t>Adult Protective Services</a:t>
          </a:r>
        </a:p>
      </dgm:t>
    </dgm:pt>
    <dgm:pt modelId="{18B4F4DB-076F-436F-BD29-37693E6C81B2}" type="parTrans" cxnId="{2B3262C1-87BF-43FE-AD15-9AEE7E08EB2B}">
      <dgm:prSet/>
      <dgm:spPr/>
      <dgm:t>
        <a:bodyPr/>
        <a:lstStyle/>
        <a:p>
          <a:endParaRPr lang="en-US"/>
        </a:p>
      </dgm:t>
    </dgm:pt>
    <dgm:pt modelId="{C64F9A24-217F-4685-B743-33196756835F}" type="sibTrans" cxnId="{2B3262C1-87BF-43FE-AD15-9AEE7E08EB2B}">
      <dgm:prSet/>
      <dgm:spPr/>
      <dgm:t>
        <a:bodyPr/>
        <a:lstStyle/>
        <a:p>
          <a:endParaRPr lang="en-US"/>
        </a:p>
      </dgm:t>
    </dgm:pt>
    <dgm:pt modelId="{7E8E791C-EE5A-45CE-998F-E956399A8B5D}">
      <dgm:prSet/>
      <dgm:spPr/>
      <dgm:t>
        <a:bodyPr/>
        <a:lstStyle/>
        <a:p>
          <a:r>
            <a:rPr lang="en-US"/>
            <a:t>Mental Health and Substance Abuse Services </a:t>
          </a:r>
        </a:p>
      </dgm:t>
    </dgm:pt>
    <dgm:pt modelId="{D7F05513-2E56-48DF-9929-E1532EA53864}" type="parTrans" cxnId="{75D282A5-ABB3-4C77-9E28-5EF6511ABFDF}">
      <dgm:prSet/>
      <dgm:spPr/>
      <dgm:t>
        <a:bodyPr/>
        <a:lstStyle/>
        <a:p>
          <a:endParaRPr lang="en-US"/>
        </a:p>
      </dgm:t>
    </dgm:pt>
    <dgm:pt modelId="{623BFBCE-1439-42CF-B66C-FD4BB0685F94}" type="sibTrans" cxnId="{75D282A5-ABB3-4C77-9E28-5EF6511ABFDF}">
      <dgm:prSet/>
      <dgm:spPr/>
      <dgm:t>
        <a:bodyPr/>
        <a:lstStyle/>
        <a:p>
          <a:endParaRPr lang="en-US"/>
        </a:p>
      </dgm:t>
    </dgm:pt>
    <dgm:pt modelId="{628105EE-5AC0-4140-8D1E-A4AD38CA320D}">
      <dgm:prSet/>
      <dgm:spPr/>
      <dgm:t>
        <a:bodyPr/>
        <a:lstStyle/>
        <a:p>
          <a:r>
            <a:rPr lang="en-US"/>
            <a:t>Birth to Three Services </a:t>
          </a:r>
        </a:p>
      </dgm:t>
    </dgm:pt>
    <dgm:pt modelId="{9E001C7F-5D38-4335-8E1D-169E457A6B36}" type="parTrans" cxnId="{4173AB07-D70A-4690-9011-3CBC8C878D2E}">
      <dgm:prSet/>
      <dgm:spPr/>
      <dgm:t>
        <a:bodyPr/>
        <a:lstStyle/>
        <a:p>
          <a:endParaRPr lang="en-US"/>
        </a:p>
      </dgm:t>
    </dgm:pt>
    <dgm:pt modelId="{FD7E0C52-F965-416A-8531-7B043AF3EE51}" type="sibTrans" cxnId="{4173AB07-D70A-4690-9011-3CBC8C878D2E}">
      <dgm:prSet/>
      <dgm:spPr/>
      <dgm:t>
        <a:bodyPr/>
        <a:lstStyle/>
        <a:p>
          <a:endParaRPr lang="en-US"/>
        </a:p>
      </dgm:t>
    </dgm:pt>
    <dgm:pt modelId="{7FB16B47-53D6-495E-A202-1C02247FF7A1}">
      <dgm:prSet/>
      <dgm:spPr/>
      <dgm:t>
        <a:bodyPr/>
        <a:lstStyle/>
        <a:p>
          <a:r>
            <a:rPr lang="en-US"/>
            <a:t>Human Services Board – Policy Making Board</a:t>
          </a:r>
        </a:p>
      </dgm:t>
    </dgm:pt>
    <dgm:pt modelId="{A5B19484-3790-4638-99AF-6E21D0A4925B}" type="parTrans" cxnId="{5D9118AB-A2ED-48D9-BB2A-FD5805E3D3BA}">
      <dgm:prSet/>
      <dgm:spPr/>
      <dgm:t>
        <a:bodyPr/>
        <a:lstStyle/>
        <a:p>
          <a:endParaRPr lang="en-US"/>
        </a:p>
      </dgm:t>
    </dgm:pt>
    <dgm:pt modelId="{2555BBAE-6C4D-4FCA-811C-C4D32B0A8D14}" type="sibTrans" cxnId="{5D9118AB-A2ED-48D9-BB2A-FD5805E3D3BA}">
      <dgm:prSet/>
      <dgm:spPr/>
      <dgm:t>
        <a:bodyPr/>
        <a:lstStyle/>
        <a:p>
          <a:endParaRPr lang="en-US"/>
        </a:p>
      </dgm:t>
    </dgm:pt>
    <dgm:pt modelId="{FA0749E1-581B-4DA2-B306-629E1774EFB3}" type="pres">
      <dgm:prSet presAssocID="{7AF92CE1-CED8-4B3D-8DD3-6A7E84B155D2}" presName="linear" presStyleCnt="0">
        <dgm:presLayoutVars>
          <dgm:animLvl val="lvl"/>
          <dgm:resizeHandles val="exact"/>
        </dgm:presLayoutVars>
      </dgm:prSet>
      <dgm:spPr/>
    </dgm:pt>
    <dgm:pt modelId="{508E6C98-F27A-4F69-B502-406AFD4F1837}" type="pres">
      <dgm:prSet presAssocID="{58CA0B97-794A-49CD-983A-5722FEC9076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C2CC27-A4EA-4A6A-965C-EC8ABFDFBE82}" type="pres">
      <dgm:prSet presAssocID="{A71D96C1-4D23-429D-8126-F7C8B3C3C4BC}" presName="spacer" presStyleCnt="0"/>
      <dgm:spPr/>
    </dgm:pt>
    <dgm:pt modelId="{C1AEC60C-7CFC-47CD-8B09-F8101C3E82FC}" type="pres">
      <dgm:prSet presAssocID="{88B909FD-1EE6-4270-AD49-6225C5C60EA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13A030C-7DE2-4F6A-B647-7E8972188FBB}" type="pres">
      <dgm:prSet presAssocID="{88B909FD-1EE6-4270-AD49-6225C5C60EA0}" presName="childText" presStyleLbl="revTx" presStyleIdx="0" presStyleCnt="1">
        <dgm:presLayoutVars>
          <dgm:bulletEnabled val="1"/>
        </dgm:presLayoutVars>
      </dgm:prSet>
      <dgm:spPr/>
    </dgm:pt>
    <dgm:pt modelId="{115DF273-A62B-4011-B82E-D60AE38E99F1}" type="pres">
      <dgm:prSet presAssocID="{7FB16B47-53D6-495E-A202-1C02247FF7A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173AB07-D70A-4690-9011-3CBC8C878D2E}" srcId="{88B909FD-1EE6-4270-AD49-6225C5C60EA0}" destId="{628105EE-5AC0-4140-8D1E-A4AD38CA320D}" srcOrd="6" destOrd="0" parTransId="{9E001C7F-5D38-4335-8E1D-169E457A6B36}" sibTransId="{FD7E0C52-F965-416A-8531-7B043AF3EE51}"/>
    <dgm:cxn modelId="{4F545B13-926D-44EA-BEAF-C1C22081DD94}" type="presOf" srcId="{7FB16B47-53D6-495E-A202-1C02247FF7A1}" destId="{115DF273-A62B-4011-B82E-D60AE38E99F1}" srcOrd="0" destOrd="0" presId="urn:microsoft.com/office/officeart/2005/8/layout/vList2"/>
    <dgm:cxn modelId="{3F02951A-A377-4F0F-B358-1BC18E3586E4}" type="presOf" srcId="{C4C20BB8-8A44-4E3E-9EF4-5113A0F4B53D}" destId="{313A030C-7DE2-4F6A-B647-7E8972188FBB}" srcOrd="0" destOrd="4" presId="urn:microsoft.com/office/officeart/2005/8/layout/vList2"/>
    <dgm:cxn modelId="{A0287029-1494-4779-9440-603D8DF4929C}" type="presOf" srcId="{B36E642D-BF27-4670-8A16-03C3C798DA8E}" destId="{313A030C-7DE2-4F6A-B647-7E8972188FBB}" srcOrd="0" destOrd="3" presId="urn:microsoft.com/office/officeart/2005/8/layout/vList2"/>
    <dgm:cxn modelId="{4E8ECE2E-929C-470F-9963-63D8A4FE5F2F}" type="presOf" srcId="{7E8E791C-EE5A-45CE-998F-E956399A8B5D}" destId="{313A030C-7DE2-4F6A-B647-7E8972188FBB}" srcOrd="0" destOrd="5" presId="urn:microsoft.com/office/officeart/2005/8/layout/vList2"/>
    <dgm:cxn modelId="{0AA6276F-B0E3-4788-A9C5-B4CA09D54EE6}" srcId="{7AF92CE1-CED8-4B3D-8DD3-6A7E84B155D2}" destId="{58CA0B97-794A-49CD-983A-5722FEC90769}" srcOrd="0" destOrd="0" parTransId="{670B258A-6153-4A0D-844C-BF4B22439A55}" sibTransId="{A71D96C1-4D23-429D-8126-F7C8B3C3C4BC}"/>
    <dgm:cxn modelId="{A1B1D87B-34A1-43D5-A139-DD95C26CBA9E}" type="presOf" srcId="{88B909FD-1EE6-4270-AD49-6225C5C60EA0}" destId="{C1AEC60C-7CFC-47CD-8B09-F8101C3E82FC}" srcOrd="0" destOrd="0" presId="urn:microsoft.com/office/officeart/2005/8/layout/vList2"/>
    <dgm:cxn modelId="{D5082C95-248F-458E-8E80-C8F3C3C60322}" srcId="{88B909FD-1EE6-4270-AD49-6225C5C60EA0}" destId="{B36E642D-BF27-4670-8A16-03C3C798DA8E}" srcOrd="3" destOrd="0" parTransId="{D1BF198F-E7CA-43C6-831F-95612787EE6D}" sibTransId="{7E095959-8418-4C1D-B031-4A687C12CDB1}"/>
    <dgm:cxn modelId="{157B389B-57FA-45FD-9CC1-B17ABF32F283}" type="presOf" srcId="{E4914437-5BE0-4E11-BDA6-14AB6837B13C}" destId="{313A030C-7DE2-4F6A-B647-7E8972188FBB}" srcOrd="0" destOrd="2" presId="urn:microsoft.com/office/officeart/2005/8/layout/vList2"/>
    <dgm:cxn modelId="{75D282A5-ABB3-4C77-9E28-5EF6511ABFDF}" srcId="{88B909FD-1EE6-4270-AD49-6225C5C60EA0}" destId="{7E8E791C-EE5A-45CE-998F-E956399A8B5D}" srcOrd="5" destOrd="0" parTransId="{D7F05513-2E56-48DF-9929-E1532EA53864}" sibTransId="{623BFBCE-1439-42CF-B66C-FD4BB0685F94}"/>
    <dgm:cxn modelId="{5D9118AB-A2ED-48D9-BB2A-FD5805E3D3BA}" srcId="{7AF92CE1-CED8-4B3D-8DD3-6A7E84B155D2}" destId="{7FB16B47-53D6-495E-A202-1C02247FF7A1}" srcOrd="2" destOrd="0" parTransId="{A5B19484-3790-4638-99AF-6E21D0A4925B}" sibTransId="{2555BBAE-6C4D-4FCA-811C-C4D32B0A8D14}"/>
    <dgm:cxn modelId="{57B246B5-7F7E-41F2-A9E2-E8B37A206C7D}" type="presOf" srcId="{628105EE-5AC0-4140-8D1E-A4AD38CA320D}" destId="{313A030C-7DE2-4F6A-B647-7E8972188FBB}" srcOrd="0" destOrd="6" presId="urn:microsoft.com/office/officeart/2005/8/layout/vList2"/>
    <dgm:cxn modelId="{567AA1B6-9233-4359-9A0A-C17A794DE2C7}" srcId="{7AF92CE1-CED8-4B3D-8DD3-6A7E84B155D2}" destId="{88B909FD-1EE6-4270-AD49-6225C5C60EA0}" srcOrd="1" destOrd="0" parTransId="{EF972A2A-44E3-475C-B4B9-866B57030CA7}" sibTransId="{F6009CD1-5EE4-454F-BA74-734831791412}"/>
    <dgm:cxn modelId="{2B3262C1-87BF-43FE-AD15-9AEE7E08EB2B}" srcId="{88B909FD-1EE6-4270-AD49-6225C5C60EA0}" destId="{C4C20BB8-8A44-4E3E-9EF4-5113A0F4B53D}" srcOrd="4" destOrd="0" parTransId="{18B4F4DB-076F-436F-BD29-37693E6C81B2}" sibTransId="{C64F9A24-217F-4685-B743-33196756835F}"/>
    <dgm:cxn modelId="{46F6A1C9-D47E-4019-A6E2-BC82AC87B42E}" type="presOf" srcId="{7AF92CE1-CED8-4B3D-8DD3-6A7E84B155D2}" destId="{FA0749E1-581B-4DA2-B306-629E1774EFB3}" srcOrd="0" destOrd="0" presId="urn:microsoft.com/office/officeart/2005/8/layout/vList2"/>
    <dgm:cxn modelId="{E3D0B5CA-11FE-4550-9741-CFBA66D45E6B}" type="presOf" srcId="{F1488D17-1905-4C1B-90C5-BAE6D773081F}" destId="{313A030C-7DE2-4F6A-B647-7E8972188FBB}" srcOrd="0" destOrd="0" presId="urn:microsoft.com/office/officeart/2005/8/layout/vList2"/>
    <dgm:cxn modelId="{6EDC8CCC-287B-4B10-AC8C-114AC2FF99EF}" srcId="{88B909FD-1EE6-4270-AD49-6225C5C60EA0}" destId="{346AE89A-D071-42D3-BE2C-F356C9516F5D}" srcOrd="1" destOrd="0" parTransId="{9CDA233C-DE3D-40E1-84CB-560B91FB06E0}" sibTransId="{54BC8BC2-5969-40AB-BAE2-9C977B517FE0}"/>
    <dgm:cxn modelId="{ABD259CE-4A89-40FB-AB8D-7668EEC86592}" srcId="{88B909FD-1EE6-4270-AD49-6225C5C60EA0}" destId="{F1488D17-1905-4C1B-90C5-BAE6D773081F}" srcOrd="0" destOrd="0" parTransId="{EB0C8A93-EDCF-4814-9C19-EB3B45126E58}" sibTransId="{2595E99D-1521-4FB6-B113-E18DD6F58D99}"/>
    <dgm:cxn modelId="{BA6861D5-DD23-4277-92FC-6D6C49CB2AFA}" type="presOf" srcId="{58CA0B97-794A-49CD-983A-5722FEC90769}" destId="{508E6C98-F27A-4F69-B502-406AFD4F1837}" srcOrd="0" destOrd="0" presId="urn:microsoft.com/office/officeart/2005/8/layout/vList2"/>
    <dgm:cxn modelId="{9406CFE7-D8FA-401A-9E05-55C3C231F7D1}" srcId="{88B909FD-1EE6-4270-AD49-6225C5C60EA0}" destId="{E4914437-5BE0-4E11-BDA6-14AB6837B13C}" srcOrd="2" destOrd="0" parTransId="{EF984D46-FBC1-4337-8DEB-C6B3BB05D741}" sibTransId="{385BE2BE-E7F1-4A9A-B95B-54CF0D48BB9E}"/>
    <dgm:cxn modelId="{CDF566F7-8710-4DE4-BB9A-6CAF0F8FB733}" type="presOf" srcId="{346AE89A-D071-42D3-BE2C-F356C9516F5D}" destId="{313A030C-7DE2-4F6A-B647-7E8972188FBB}" srcOrd="0" destOrd="1" presId="urn:microsoft.com/office/officeart/2005/8/layout/vList2"/>
    <dgm:cxn modelId="{DC4E2867-4F77-42FE-A4F4-8423F3293FC2}" type="presParOf" srcId="{FA0749E1-581B-4DA2-B306-629E1774EFB3}" destId="{508E6C98-F27A-4F69-B502-406AFD4F1837}" srcOrd="0" destOrd="0" presId="urn:microsoft.com/office/officeart/2005/8/layout/vList2"/>
    <dgm:cxn modelId="{8F1D2F14-D8EC-4B16-8D09-51C4DF9C6D14}" type="presParOf" srcId="{FA0749E1-581B-4DA2-B306-629E1774EFB3}" destId="{4CC2CC27-A4EA-4A6A-965C-EC8ABFDFBE82}" srcOrd="1" destOrd="0" presId="urn:microsoft.com/office/officeart/2005/8/layout/vList2"/>
    <dgm:cxn modelId="{939016A1-B579-400A-97FD-07E9B9EA57CE}" type="presParOf" srcId="{FA0749E1-581B-4DA2-B306-629E1774EFB3}" destId="{C1AEC60C-7CFC-47CD-8B09-F8101C3E82FC}" srcOrd="2" destOrd="0" presId="urn:microsoft.com/office/officeart/2005/8/layout/vList2"/>
    <dgm:cxn modelId="{372EC7C3-B75F-44A8-AB38-7D3606B4D7E0}" type="presParOf" srcId="{FA0749E1-581B-4DA2-B306-629E1774EFB3}" destId="{313A030C-7DE2-4F6A-B647-7E8972188FBB}" srcOrd="3" destOrd="0" presId="urn:microsoft.com/office/officeart/2005/8/layout/vList2"/>
    <dgm:cxn modelId="{E7B400F4-68B9-4059-B29B-E4E5B6A8AA92}" type="presParOf" srcId="{FA0749E1-581B-4DA2-B306-629E1774EFB3}" destId="{115DF273-A62B-4011-B82E-D60AE38E99F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AA5518-73CC-4EC2-B847-077430D7AF2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DB36FF-8CB0-4F68-9EC3-F263FDC866C6}">
      <dgm:prSet/>
      <dgm:spPr/>
      <dgm:t>
        <a:bodyPr/>
        <a:lstStyle/>
        <a:p>
          <a:r>
            <a:rPr lang="en-US" b="1" dirty="0"/>
            <a:t>Respond to Community and Workforce Need and Comply with State Directives </a:t>
          </a:r>
          <a:endParaRPr lang="en-US" dirty="0"/>
        </a:p>
      </dgm:t>
    </dgm:pt>
    <dgm:pt modelId="{F4AC7821-02FB-4D3A-B64E-D9C9B27463C0}" type="parTrans" cxnId="{D8278205-9166-4BD3-8676-CA64E2323AFC}">
      <dgm:prSet/>
      <dgm:spPr/>
      <dgm:t>
        <a:bodyPr/>
        <a:lstStyle/>
        <a:p>
          <a:endParaRPr lang="en-US"/>
        </a:p>
      </dgm:t>
    </dgm:pt>
    <dgm:pt modelId="{30D8787A-73C6-41AE-84C1-D59CCE114FDB}" type="sibTrans" cxnId="{D8278205-9166-4BD3-8676-CA64E2323AFC}">
      <dgm:prSet/>
      <dgm:spPr/>
      <dgm:t>
        <a:bodyPr/>
        <a:lstStyle/>
        <a:p>
          <a:endParaRPr lang="en-US"/>
        </a:p>
      </dgm:t>
    </dgm:pt>
    <dgm:pt modelId="{0B8A6401-989E-43B7-BD2F-A6A26E50DA95}">
      <dgm:prSet/>
      <dgm:spPr/>
      <dgm:t>
        <a:bodyPr/>
        <a:lstStyle/>
        <a:p>
          <a:r>
            <a:rPr lang="en-US"/>
            <a:t>Train, Support, and Retain Staff</a:t>
          </a:r>
        </a:p>
      </dgm:t>
    </dgm:pt>
    <dgm:pt modelId="{1CFC7182-C13E-4378-9A30-2703A4A35026}" type="parTrans" cxnId="{4EC1A1AD-8918-4801-BE41-DC6614ADC727}">
      <dgm:prSet/>
      <dgm:spPr/>
      <dgm:t>
        <a:bodyPr/>
        <a:lstStyle/>
        <a:p>
          <a:endParaRPr lang="en-US"/>
        </a:p>
      </dgm:t>
    </dgm:pt>
    <dgm:pt modelId="{AAA26208-6CA1-41D5-969C-C6EE719A2C4C}" type="sibTrans" cxnId="{4EC1A1AD-8918-4801-BE41-DC6614ADC727}">
      <dgm:prSet/>
      <dgm:spPr/>
      <dgm:t>
        <a:bodyPr/>
        <a:lstStyle/>
        <a:p>
          <a:endParaRPr lang="en-US"/>
        </a:p>
      </dgm:t>
    </dgm:pt>
    <dgm:pt modelId="{ED6315B5-AA3B-4877-A018-9A23C3201867}">
      <dgm:prSet/>
      <dgm:spPr/>
      <dgm:t>
        <a:bodyPr/>
        <a:lstStyle/>
        <a:p>
          <a:r>
            <a:rPr lang="en-US"/>
            <a:t>Eliminate Program Waitlists </a:t>
          </a:r>
        </a:p>
      </dgm:t>
    </dgm:pt>
    <dgm:pt modelId="{1C3A8CBD-D4C6-4BFE-9A89-F3913F6C83C1}" type="parTrans" cxnId="{BFF6CBD0-5B07-4B74-8A69-16E4CB285365}">
      <dgm:prSet/>
      <dgm:spPr/>
      <dgm:t>
        <a:bodyPr/>
        <a:lstStyle/>
        <a:p>
          <a:endParaRPr lang="en-US"/>
        </a:p>
      </dgm:t>
    </dgm:pt>
    <dgm:pt modelId="{9401F590-16AD-4FCB-AF55-65B599C8F297}" type="sibTrans" cxnId="{BFF6CBD0-5B07-4B74-8A69-16E4CB285365}">
      <dgm:prSet/>
      <dgm:spPr/>
      <dgm:t>
        <a:bodyPr/>
        <a:lstStyle/>
        <a:p>
          <a:endParaRPr lang="en-US"/>
        </a:p>
      </dgm:t>
    </dgm:pt>
    <dgm:pt modelId="{825C9732-6373-4E2D-8C1D-CAE9A447AD7E}">
      <dgm:prSet/>
      <dgm:spPr/>
      <dgm:t>
        <a:bodyPr/>
        <a:lstStyle/>
        <a:p>
          <a:r>
            <a:rPr lang="en-US"/>
            <a:t>Children’s Long-Term Support</a:t>
          </a:r>
        </a:p>
      </dgm:t>
    </dgm:pt>
    <dgm:pt modelId="{5875F3E9-64D7-482F-A015-35EF8CFB52E5}" type="parTrans" cxnId="{230A2CB8-59F5-45CE-B523-D857017BD798}">
      <dgm:prSet/>
      <dgm:spPr/>
      <dgm:t>
        <a:bodyPr/>
        <a:lstStyle/>
        <a:p>
          <a:endParaRPr lang="en-US"/>
        </a:p>
      </dgm:t>
    </dgm:pt>
    <dgm:pt modelId="{34546200-DAA2-4582-859B-85C7355664FB}" type="sibTrans" cxnId="{230A2CB8-59F5-45CE-B523-D857017BD798}">
      <dgm:prSet/>
      <dgm:spPr/>
      <dgm:t>
        <a:bodyPr/>
        <a:lstStyle/>
        <a:p>
          <a:endParaRPr lang="en-US"/>
        </a:p>
      </dgm:t>
    </dgm:pt>
    <dgm:pt modelId="{8C939F2E-EBAA-4437-AAFE-AC423B281032}">
      <dgm:prSet/>
      <dgm:spPr/>
      <dgm:t>
        <a:bodyPr/>
        <a:lstStyle/>
        <a:p>
          <a:r>
            <a:rPr lang="en-US"/>
            <a:t>Comprehensive Community Services Program</a:t>
          </a:r>
        </a:p>
      </dgm:t>
    </dgm:pt>
    <dgm:pt modelId="{E48C73CD-D5CC-4CD8-885E-292FF1527A9F}" type="parTrans" cxnId="{A9075CB2-9E5D-4011-A164-DF4B83169626}">
      <dgm:prSet/>
      <dgm:spPr/>
      <dgm:t>
        <a:bodyPr/>
        <a:lstStyle/>
        <a:p>
          <a:endParaRPr lang="en-US"/>
        </a:p>
      </dgm:t>
    </dgm:pt>
    <dgm:pt modelId="{AF3665D6-38F8-407F-9ABE-DE7D96A10559}" type="sibTrans" cxnId="{A9075CB2-9E5D-4011-A164-DF4B83169626}">
      <dgm:prSet/>
      <dgm:spPr/>
      <dgm:t>
        <a:bodyPr/>
        <a:lstStyle/>
        <a:p>
          <a:endParaRPr lang="en-US"/>
        </a:p>
      </dgm:t>
    </dgm:pt>
    <dgm:pt modelId="{FACD450E-EA6E-4843-8C22-EE05E10FEB64}">
      <dgm:prSet/>
      <dgm:spPr/>
      <dgm:t>
        <a:bodyPr/>
        <a:lstStyle/>
        <a:p>
          <a:r>
            <a:rPr lang="en-US"/>
            <a:t>Behavioral Health Clinic </a:t>
          </a:r>
        </a:p>
      </dgm:t>
    </dgm:pt>
    <dgm:pt modelId="{CC297F3B-74FF-43B2-9375-1BC1D3CED768}" type="parTrans" cxnId="{1A427436-3496-4961-A584-DA4E5931B38E}">
      <dgm:prSet/>
      <dgm:spPr/>
      <dgm:t>
        <a:bodyPr/>
        <a:lstStyle/>
        <a:p>
          <a:endParaRPr lang="en-US"/>
        </a:p>
      </dgm:t>
    </dgm:pt>
    <dgm:pt modelId="{B5D68AA3-6670-4EA8-9B69-7C66504D5718}" type="sibTrans" cxnId="{1A427436-3496-4961-A584-DA4E5931B38E}">
      <dgm:prSet/>
      <dgm:spPr/>
      <dgm:t>
        <a:bodyPr/>
        <a:lstStyle/>
        <a:p>
          <a:endParaRPr lang="en-US"/>
        </a:p>
      </dgm:t>
    </dgm:pt>
    <dgm:pt modelId="{C3261815-73A2-429A-86AD-D14BABB8D6CE}">
      <dgm:prSet/>
      <dgm:spPr/>
      <dgm:t>
        <a:bodyPr/>
        <a:lstStyle/>
        <a:p>
          <a:r>
            <a:rPr lang="en-US"/>
            <a:t>Enhance Crisis Stabilization Services</a:t>
          </a:r>
        </a:p>
      </dgm:t>
    </dgm:pt>
    <dgm:pt modelId="{31E501FE-611E-4F9A-83B5-185037C6BF99}" type="parTrans" cxnId="{C479B7C2-DB62-4C10-A7CA-5E744C88D61F}">
      <dgm:prSet/>
      <dgm:spPr/>
      <dgm:t>
        <a:bodyPr/>
        <a:lstStyle/>
        <a:p>
          <a:endParaRPr lang="en-US"/>
        </a:p>
      </dgm:t>
    </dgm:pt>
    <dgm:pt modelId="{8556B126-C963-412B-955A-35E4A9FC200C}" type="sibTrans" cxnId="{C479B7C2-DB62-4C10-A7CA-5E744C88D61F}">
      <dgm:prSet/>
      <dgm:spPr/>
      <dgm:t>
        <a:bodyPr/>
        <a:lstStyle/>
        <a:p>
          <a:endParaRPr lang="en-US"/>
        </a:p>
      </dgm:t>
    </dgm:pt>
    <dgm:pt modelId="{FD2755B8-29B8-4904-952D-5CF034CBDD36}">
      <dgm:prSet/>
      <dgm:spPr/>
      <dgm:t>
        <a:bodyPr/>
        <a:lstStyle/>
        <a:p>
          <a:r>
            <a:rPr lang="en-US" dirty="0"/>
            <a:t>Community Based, In-home, Connections </a:t>
          </a:r>
          <a:r>
            <a:rPr lang="en-US"/>
            <a:t>with Family</a:t>
          </a:r>
          <a:endParaRPr lang="en-US" dirty="0"/>
        </a:p>
      </dgm:t>
    </dgm:pt>
    <dgm:pt modelId="{64B4FED0-F113-46C5-A869-72B23CF0192C}" type="parTrans" cxnId="{6E253A53-9019-44AD-9821-0D436C82AD07}">
      <dgm:prSet/>
      <dgm:spPr/>
      <dgm:t>
        <a:bodyPr/>
        <a:lstStyle/>
        <a:p>
          <a:endParaRPr lang="en-US"/>
        </a:p>
      </dgm:t>
    </dgm:pt>
    <dgm:pt modelId="{EDCC6A8B-03E2-4892-A6ED-9CE6BEF21C5E}" type="sibTrans" cxnId="{6E253A53-9019-44AD-9821-0D436C82AD07}">
      <dgm:prSet/>
      <dgm:spPr/>
      <dgm:t>
        <a:bodyPr/>
        <a:lstStyle/>
        <a:p>
          <a:endParaRPr lang="en-US"/>
        </a:p>
      </dgm:t>
    </dgm:pt>
    <dgm:pt modelId="{6251067E-D824-4E6A-A47D-6520FFBD69E5}">
      <dgm:prSet/>
      <dgm:spPr/>
      <dgm:t>
        <a:bodyPr/>
        <a:lstStyle/>
        <a:p>
          <a:r>
            <a:rPr lang="en-US" dirty="0"/>
            <a:t>Early Intervention </a:t>
          </a:r>
        </a:p>
      </dgm:t>
    </dgm:pt>
    <dgm:pt modelId="{7D927F40-887F-4B99-92A8-A5B965D3A445}" type="parTrans" cxnId="{C4BDA3FD-982B-4EA5-96BB-35875BA15D34}">
      <dgm:prSet/>
      <dgm:spPr/>
      <dgm:t>
        <a:bodyPr/>
        <a:lstStyle/>
        <a:p>
          <a:endParaRPr lang="en-US"/>
        </a:p>
      </dgm:t>
    </dgm:pt>
    <dgm:pt modelId="{C8BDA0E4-D293-43F9-B7E6-10456E3BA469}" type="sibTrans" cxnId="{C4BDA3FD-982B-4EA5-96BB-35875BA15D34}">
      <dgm:prSet/>
      <dgm:spPr/>
      <dgm:t>
        <a:bodyPr/>
        <a:lstStyle/>
        <a:p>
          <a:endParaRPr lang="en-US"/>
        </a:p>
      </dgm:t>
    </dgm:pt>
    <dgm:pt modelId="{FDE5E0DE-8A62-4477-9BDE-10DA4E802610}">
      <dgm:prSet/>
      <dgm:spPr/>
      <dgm:t>
        <a:bodyPr/>
        <a:lstStyle/>
        <a:p>
          <a:r>
            <a:rPr lang="en-US"/>
            <a:t>Systems of Care Program with School District</a:t>
          </a:r>
        </a:p>
      </dgm:t>
    </dgm:pt>
    <dgm:pt modelId="{4BDB6025-CC34-40B6-99F0-F2F5F3C2A9A3}" type="parTrans" cxnId="{31799F40-1DD0-4502-9F03-BBE65FD2BB0A}">
      <dgm:prSet/>
      <dgm:spPr/>
      <dgm:t>
        <a:bodyPr/>
        <a:lstStyle/>
        <a:p>
          <a:endParaRPr lang="en-US"/>
        </a:p>
      </dgm:t>
    </dgm:pt>
    <dgm:pt modelId="{2D4F7836-CD01-4219-9BF0-DEC896C9892A}" type="sibTrans" cxnId="{31799F40-1DD0-4502-9F03-BBE65FD2BB0A}">
      <dgm:prSet/>
      <dgm:spPr/>
      <dgm:t>
        <a:bodyPr/>
        <a:lstStyle/>
        <a:p>
          <a:endParaRPr lang="en-US"/>
        </a:p>
      </dgm:t>
    </dgm:pt>
    <dgm:pt modelId="{9635CBAE-2FC5-4CD7-83D6-216143063898}">
      <dgm:prSet/>
      <dgm:spPr/>
      <dgm:t>
        <a:bodyPr/>
        <a:lstStyle/>
        <a:p>
          <a:r>
            <a:rPr lang="en-US"/>
            <a:t>In-home Behavioral Health Services to Families in Family Services</a:t>
          </a:r>
        </a:p>
      </dgm:t>
    </dgm:pt>
    <dgm:pt modelId="{DD5AF4D5-557E-4621-A3C8-CEE45F5E9BC2}" type="parTrans" cxnId="{87E3CDB6-EFAD-47E5-9E9E-2A0D5C9F1E25}">
      <dgm:prSet/>
      <dgm:spPr/>
      <dgm:t>
        <a:bodyPr/>
        <a:lstStyle/>
        <a:p>
          <a:endParaRPr lang="en-US"/>
        </a:p>
      </dgm:t>
    </dgm:pt>
    <dgm:pt modelId="{DC230CAB-DA7C-48A0-8B6C-95D0856CE5E5}" type="sibTrans" cxnId="{87E3CDB6-EFAD-47E5-9E9E-2A0D5C9F1E25}">
      <dgm:prSet/>
      <dgm:spPr/>
      <dgm:t>
        <a:bodyPr/>
        <a:lstStyle/>
        <a:p>
          <a:endParaRPr lang="en-US"/>
        </a:p>
      </dgm:t>
    </dgm:pt>
    <dgm:pt modelId="{E7E523EA-795C-42EB-8008-973DF1DCD614}" type="pres">
      <dgm:prSet presAssocID="{1CAA5518-73CC-4EC2-B847-077430D7AF2D}" presName="diagram" presStyleCnt="0">
        <dgm:presLayoutVars>
          <dgm:dir/>
          <dgm:resizeHandles val="exact"/>
        </dgm:presLayoutVars>
      </dgm:prSet>
      <dgm:spPr/>
    </dgm:pt>
    <dgm:pt modelId="{E7ACC583-7564-4CBD-BD63-5762272550AB}" type="pres">
      <dgm:prSet presAssocID="{DADB36FF-8CB0-4F68-9EC3-F263FDC866C6}" presName="node" presStyleLbl="node1" presStyleIdx="0" presStyleCnt="6">
        <dgm:presLayoutVars>
          <dgm:bulletEnabled val="1"/>
        </dgm:presLayoutVars>
      </dgm:prSet>
      <dgm:spPr/>
    </dgm:pt>
    <dgm:pt modelId="{32C3101F-DFDA-479D-8FA0-D7A37EA0288D}" type="pres">
      <dgm:prSet presAssocID="{30D8787A-73C6-41AE-84C1-D59CCE114FDB}" presName="sibTrans" presStyleCnt="0"/>
      <dgm:spPr/>
    </dgm:pt>
    <dgm:pt modelId="{B7352D15-F602-455D-90B8-09075EFB90A0}" type="pres">
      <dgm:prSet presAssocID="{0B8A6401-989E-43B7-BD2F-A6A26E50DA95}" presName="node" presStyleLbl="node1" presStyleIdx="1" presStyleCnt="6">
        <dgm:presLayoutVars>
          <dgm:bulletEnabled val="1"/>
        </dgm:presLayoutVars>
      </dgm:prSet>
      <dgm:spPr/>
    </dgm:pt>
    <dgm:pt modelId="{D29BB09D-95A3-46A5-8621-F087D3543B88}" type="pres">
      <dgm:prSet presAssocID="{AAA26208-6CA1-41D5-969C-C6EE719A2C4C}" presName="sibTrans" presStyleCnt="0"/>
      <dgm:spPr/>
    </dgm:pt>
    <dgm:pt modelId="{8A67AA4A-5A3F-42F5-9152-230CE968D3EC}" type="pres">
      <dgm:prSet presAssocID="{ED6315B5-AA3B-4877-A018-9A23C3201867}" presName="node" presStyleLbl="node1" presStyleIdx="2" presStyleCnt="6">
        <dgm:presLayoutVars>
          <dgm:bulletEnabled val="1"/>
        </dgm:presLayoutVars>
      </dgm:prSet>
      <dgm:spPr/>
    </dgm:pt>
    <dgm:pt modelId="{B0062F06-DF1F-47B6-A016-CD7581555196}" type="pres">
      <dgm:prSet presAssocID="{9401F590-16AD-4FCB-AF55-65B599C8F297}" presName="sibTrans" presStyleCnt="0"/>
      <dgm:spPr/>
    </dgm:pt>
    <dgm:pt modelId="{04CAD50A-E577-4B97-85E8-5F3E45A8D233}" type="pres">
      <dgm:prSet presAssocID="{C3261815-73A2-429A-86AD-D14BABB8D6CE}" presName="node" presStyleLbl="node1" presStyleIdx="3" presStyleCnt="6">
        <dgm:presLayoutVars>
          <dgm:bulletEnabled val="1"/>
        </dgm:presLayoutVars>
      </dgm:prSet>
      <dgm:spPr/>
    </dgm:pt>
    <dgm:pt modelId="{BB4CF3C5-AD4A-46C2-B2A0-ED4C830D821C}" type="pres">
      <dgm:prSet presAssocID="{8556B126-C963-412B-955A-35E4A9FC200C}" presName="sibTrans" presStyleCnt="0"/>
      <dgm:spPr/>
    </dgm:pt>
    <dgm:pt modelId="{57F9D310-9ACA-4651-A5D9-6DFF4A02BA4B}" type="pres">
      <dgm:prSet presAssocID="{FD2755B8-29B8-4904-952D-5CF034CBDD36}" presName="node" presStyleLbl="node1" presStyleIdx="4" presStyleCnt="6">
        <dgm:presLayoutVars>
          <dgm:bulletEnabled val="1"/>
        </dgm:presLayoutVars>
      </dgm:prSet>
      <dgm:spPr/>
    </dgm:pt>
    <dgm:pt modelId="{90E50533-377D-4C88-8105-5856404EBF99}" type="pres">
      <dgm:prSet presAssocID="{EDCC6A8B-03E2-4892-A6ED-9CE6BEF21C5E}" presName="sibTrans" presStyleCnt="0"/>
      <dgm:spPr/>
    </dgm:pt>
    <dgm:pt modelId="{6E737CC8-B6C0-4889-B378-330EAB29863F}" type="pres">
      <dgm:prSet presAssocID="{6251067E-D824-4E6A-A47D-6520FFBD69E5}" presName="node" presStyleLbl="node1" presStyleIdx="5" presStyleCnt="6">
        <dgm:presLayoutVars>
          <dgm:bulletEnabled val="1"/>
        </dgm:presLayoutVars>
      </dgm:prSet>
      <dgm:spPr/>
    </dgm:pt>
  </dgm:ptLst>
  <dgm:cxnLst>
    <dgm:cxn modelId="{D8278205-9166-4BD3-8676-CA64E2323AFC}" srcId="{1CAA5518-73CC-4EC2-B847-077430D7AF2D}" destId="{DADB36FF-8CB0-4F68-9EC3-F263FDC866C6}" srcOrd="0" destOrd="0" parTransId="{F4AC7821-02FB-4D3A-B64E-D9C9B27463C0}" sibTransId="{30D8787A-73C6-41AE-84C1-D59CCE114FDB}"/>
    <dgm:cxn modelId="{E0EEFB07-46A9-4A7F-9E53-91F612AE43A1}" type="presOf" srcId="{ED6315B5-AA3B-4877-A018-9A23C3201867}" destId="{8A67AA4A-5A3F-42F5-9152-230CE968D3EC}" srcOrd="0" destOrd="0" presId="urn:microsoft.com/office/officeart/2005/8/layout/default"/>
    <dgm:cxn modelId="{1A427436-3496-4961-A584-DA4E5931B38E}" srcId="{ED6315B5-AA3B-4877-A018-9A23C3201867}" destId="{FACD450E-EA6E-4843-8C22-EE05E10FEB64}" srcOrd="2" destOrd="0" parTransId="{CC297F3B-74FF-43B2-9375-1BC1D3CED768}" sibTransId="{B5D68AA3-6670-4EA8-9B69-7C66504D5718}"/>
    <dgm:cxn modelId="{31799F40-1DD0-4502-9F03-BBE65FD2BB0A}" srcId="{6251067E-D824-4E6A-A47D-6520FFBD69E5}" destId="{FDE5E0DE-8A62-4477-9BDE-10DA4E802610}" srcOrd="0" destOrd="0" parTransId="{4BDB6025-CC34-40B6-99F0-F2F5F3C2A9A3}" sibTransId="{2D4F7836-CD01-4219-9BF0-DEC896C9892A}"/>
    <dgm:cxn modelId="{6E253A53-9019-44AD-9821-0D436C82AD07}" srcId="{1CAA5518-73CC-4EC2-B847-077430D7AF2D}" destId="{FD2755B8-29B8-4904-952D-5CF034CBDD36}" srcOrd="4" destOrd="0" parTransId="{64B4FED0-F113-46C5-A869-72B23CF0192C}" sibTransId="{EDCC6A8B-03E2-4892-A6ED-9CE6BEF21C5E}"/>
    <dgm:cxn modelId="{97F50455-8E8E-4119-A9D0-1A7CBE8C9A07}" type="presOf" srcId="{FACD450E-EA6E-4843-8C22-EE05E10FEB64}" destId="{8A67AA4A-5A3F-42F5-9152-230CE968D3EC}" srcOrd="0" destOrd="3" presId="urn:microsoft.com/office/officeart/2005/8/layout/default"/>
    <dgm:cxn modelId="{034CEF55-69D5-4CF1-A142-48E6CC1C802B}" type="presOf" srcId="{1CAA5518-73CC-4EC2-B847-077430D7AF2D}" destId="{E7E523EA-795C-42EB-8008-973DF1DCD614}" srcOrd="0" destOrd="0" presId="urn:microsoft.com/office/officeart/2005/8/layout/default"/>
    <dgm:cxn modelId="{2ABDF89C-32A6-41EB-929D-9BE6C6D03CE9}" type="presOf" srcId="{C3261815-73A2-429A-86AD-D14BABB8D6CE}" destId="{04CAD50A-E577-4B97-85E8-5F3E45A8D233}" srcOrd="0" destOrd="0" presId="urn:microsoft.com/office/officeart/2005/8/layout/default"/>
    <dgm:cxn modelId="{E71C069D-98D2-4537-9F87-4E0B589710F9}" type="presOf" srcId="{FD2755B8-29B8-4904-952D-5CF034CBDD36}" destId="{57F9D310-9ACA-4651-A5D9-6DFF4A02BA4B}" srcOrd="0" destOrd="0" presId="urn:microsoft.com/office/officeart/2005/8/layout/default"/>
    <dgm:cxn modelId="{4EC1A1AD-8918-4801-BE41-DC6614ADC727}" srcId="{1CAA5518-73CC-4EC2-B847-077430D7AF2D}" destId="{0B8A6401-989E-43B7-BD2F-A6A26E50DA95}" srcOrd="1" destOrd="0" parTransId="{1CFC7182-C13E-4378-9A30-2703A4A35026}" sibTransId="{AAA26208-6CA1-41D5-969C-C6EE719A2C4C}"/>
    <dgm:cxn modelId="{A9075CB2-9E5D-4011-A164-DF4B83169626}" srcId="{ED6315B5-AA3B-4877-A018-9A23C3201867}" destId="{8C939F2E-EBAA-4437-AAFE-AC423B281032}" srcOrd="1" destOrd="0" parTransId="{E48C73CD-D5CC-4CD8-885E-292FF1527A9F}" sibTransId="{AF3665D6-38F8-407F-9ABE-DE7D96A10559}"/>
    <dgm:cxn modelId="{87E3CDB6-EFAD-47E5-9E9E-2A0D5C9F1E25}" srcId="{6251067E-D824-4E6A-A47D-6520FFBD69E5}" destId="{9635CBAE-2FC5-4CD7-83D6-216143063898}" srcOrd="1" destOrd="0" parTransId="{DD5AF4D5-557E-4621-A3C8-CEE45F5E9BC2}" sibTransId="{DC230CAB-DA7C-48A0-8B6C-95D0856CE5E5}"/>
    <dgm:cxn modelId="{230A2CB8-59F5-45CE-B523-D857017BD798}" srcId="{ED6315B5-AA3B-4877-A018-9A23C3201867}" destId="{825C9732-6373-4E2D-8C1D-CAE9A447AD7E}" srcOrd="0" destOrd="0" parTransId="{5875F3E9-64D7-482F-A015-35EF8CFB52E5}" sibTransId="{34546200-DAA2-4582-859B-85C7355664FB}"/>
    <dgm:cxn modelId="{D7858ABF-DE09-475B-A207-3FF9CBE449D6}" type="presOf" srcId="{DADB36FF-8CB0-4F68-9EC3-F263FDC866C6}" destId="{E7ACC583-7564-4CBD-BD63-5762272550AB}" srcOrd="0" destOrd="0" presId="urn:microsoft.com/office/officeart/2005/8/layout/default"/>
    <dgm:cxn modelId="{C479B7C2-DB62-4C10-A7CA-5E744C88D61F}" srcId="{1CAA5518-73CC-4EC2-B847-077430D7AF2D}" destId="{C3261815-73A2-429A-86AD-D14BABB8D6CE}" srcOrd="3" destOrd="0" parTransId="{31E501FE-611E-4F9A-83B5-185037C6BF99}" sibTransId="{8556B126-C963-412B-955A-35E4A9FC200C}"/>
    <dgm:cxn modelId="{8D24D1C8-FC96-4FCF-B6B2-76882908F1DF}" type="presOf" srcId="{6251067E-D824-4E6A-A47D-6520FFBD69E5}" destId="{6E737CC8-B6C0-4889-B378-330EAB29863F}" srcOrd="0" destOrd="0" presId="urn:microsoft.com/office/officeart/2005/8/layout/default"/>
    <dgm:cxn modelId="{BFF6CBD0-5B07-4B74-8A69-16E4CB285365}" srcId="{1CAA5518-73CC-4EC2-B847-077430D7AF2D}" destId="{ED6315B5-AA3B-4877-A018-9A23C3201867}" srcOrd="2" destOrd="0" parTransId="{1C3A8CBD-D4C6-4BFE-9A89-F3913F6C83C1}" sibTransId="{9401F590-16AD-4FCB-AF55-65B599C8F297}"/>
    <dgm:cxn modelId="{B126B3D6-6B29-4CC5-BC72-17E3AA1CB806}" type="presOf" srcId="{9635CBAE-2FC5-4CD7-83D6-216143063898}" destId="{6E737CC8-B6C0-4889-B378-330EAB29863F}" srcOrd="0" destOrd="2" presId="urn:microsoft.com/office/officeart/2005/8/layout/default"/>
    <dgm:cxn modelId="{F699AADB-F857-474E-A48D-B9A318CE0679}" type="presOf" srcId="{825C9732-6373-4E2D-8C1D-CAE9A447AD7E}" destId="{8A67AA4A-5A3F-42F5-9152-230CE968D3EC}" srcOrd="0" destOrd="1" presId="urn:microsoft.com/office/officeart/2005/8/layout/default"/>
    <dgm:cxn modelId="{2B2684DD-A7DE-46E0-85E8-2CC75F51FACA}" type="presOf" srcId="{FDE5E0DE-8A62-4477-9BDE-10DA4E802610}" destId="{6E737CC8-B6C0-4889-B378-330EAB29863F}" srcOrd="0" destOrd="1" presId="urn:microsoft.com/office/officeart/2005/8/layout/default"/>
    <dgm:cxn modelId="{4172D4E9-AC2B-41D0-B56D-8BF6F58D370A}" type="presOf" srcId="{8C939F2E-EBAA-4437-AAFE-AC423B281032}" destId="{8A67AA4A-5A3F-42F5-9152-230CE968D3EC}" srcOrd="0" destOrd="2" presId="urn:microsoft.com/office/officeart/2005/8/layout/default"/>
    <dgm:cxn modelId="{22DE03FD-85D5-4345-9B77-B612EFB90E79}" type="presOf" srcId="{0B8A6401-989E-43B7-BD2F-A6A26E50DA95}" destId="{B7352D15-F602-455D-90B8-09075EFB90A0}" srcOrd="0" destOrd="0" presId="urn:microsoft.com/office/officeart/2005/8/layout/default"/>
    <dgm:cxn modelId="{C4BDA3FD-982B-4EA5-96BB-35875BA15D34}" srcId="{1CAA5518-73CC-4EC2-B847-077430D7AF2D}" destId="{6251067E-D824-4E6A-A47D-6520FFBD69E5}" srcOrd="5" destOrd="0" parTransId="{7D927F40-887F-4B99-92A8-A5B965D3A445}" sibTransId="{C8BDA0E4-D293-43F9-B7E6-10456E3BA469}"/>
    <dgm:cxn modelId="{3113E8BC-865A-4B21-98DB-DEF1C3CD7012}" type="presParOf" srcId="{E7E523EA-795C-42EB-8008-973DF1DCD614}" destId="{E7ACC583-7564-4CBD-BD63-5762272550AB}" srcOrd="0" destOrd="0" presId="urn:microsoft.com/office/officeart/2005/8/layout/default"/>
    <dgm:cxn modelId="{F57821AF-98F4-443D-9467-AA601095B20C}" type="presParOf" srcId="{E7E523EA-795C-42EB-8008-973DF1DCD614}" destId="{32C3101F-DFDA-479D-8FA0-D7A37EA0288D}" srcOrd="1" destOrd="0" presId="urn:microsoft.com/office/officeart/2005/8/layout/default"/>
    <dgm:cxn modelId="{35873CCA-9866-47C6-8157-434A05F86054}" type="presParOf" srcId="{E7E523EA-795C-42EB-8008-973DF1DCD614}" destId="{B7352D15-F602-455D-90B8-09075EFB90A0}" srcOrd="2" destOrd="0" presId="urn:microsoft.com/office/officeart/2005/8/layout/default"/>
    <dgm:cxn modelId="{FF7A1E5A-CFFB-4D3B-ADBE-E566F0F87416}" type="presParOf" srcId="{E7E523EA-795C-42EB-8008-973DF1DCD614}" destId="{D29BB09D-95A3-46A5-8621-F087D3543B88}" srcOrd="3" destOrd="0" presId="urn:microsoft.com/office/officeart/2005/8/layout/default"/>
    <dgm:cxn modelId="{B94F59F3-92A8-4003-B2D0-039D740271BB}" type="presParOf" srcId="{E7E523EA-795C-42EB-8008-973DF1DCD614}" destId="{8A67AA4A-5A3F-42F5-9152-230CE968D3EC}" srcOrd="4" destOrd="0" presId="urn:microsoft.com/office/officeart/2005/8/layout/default"/>
    <dgm:cxn modelId="{DCDBCAFD-36CE-4847-B287-9C387E9A79F1}" type="presParOf" srcId="{E7E523EA-795C-42EB-8008-973DF1DCD614}" destId="{B0062F06-DF1F-47B6-A016-CD7581555196}" srcOrd="5" destOrd="0" presId="urn:microsoft.com/office/officeart/2005/8/layout/default"/>
    <dgm:cxn modelId="{03A7B23A-8F57-4EB9-9DEB-926A225C2510}" type="presParOf" srcId="{E7E523EA-795C-42EB-8008-973DF1DCD614}" destId="{04CAD50A-E577-4B97-85E8-5F3E45A8D233}" srcOrd="6" destOrd="0" presId="urn:microsoft.com/office/officeart/2005/8/layout/default"/>
    <dgm:cxn modelId="{2268055C-FAC4-496E-ACF5-3135C6D3697F}" type="presParOf" srcId="{E7E523EA-795C-42EB-8008-973DF1DCD614}" destId="{BB4CF3C5-AD4A-46C2-B2A0-ED4C830D821C}" srcOrd="7" destOrd="0" presId="urn:microsoft.com/office/officeart/2005/8/layout/default"/>
    <dgm:cxn modelId="{1D235557-3935-4A0D-898B-5FB881490869}" type="presParOf" srcId="{E7E523EA-795C-42EB-8008-973DF1DCD614}" destId="{57F9D310-9ACA-4651-A5D9-6DFF4A02BA4B}" srcOrd="8" destOrd="0" presId="urn:microsoft.com/office/officeart/2005/8/layout/default"/>
    <dgm:cxn modelId="{5F3CA417-2C63-478A-977E-58EA32E37C08}" type="presParOf" srcId="{E7E523EA-795C-42EB-8008-973DF1DCD614}" destId="{90E50533-377D-4C88-8105-5856404EBF99}" srcOrd="9" destOrd="0" presId="urn:microsoft.com/office/officeart/2005/8/layout/default"/>
    <dgm:cxn modelId="{225D03F5-9B45-4A68-9FD3-88A35D2CD7B6}" type="presParOf" srcId="{E7E523EA-795C-42EB-8008-973DF1DCD614}" destId="{6E737CC8-B6C0-4889-B378-330EAB2986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239FF3-D8E7-4DAB-AE30-8BA50E601A52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250308A-E299-4285-B5CA-F27D67DEC52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Total Levy: $8,808,190       </a:t>
          </a:r>
        </a:p>
      </dgm:t>
    </dgm:pt>
    <dgm:pt modelId="{7AA527DB-15B1-4BBC-B32E-9A05430B7E85}" type="parTrans" cxnId="{52129E96-49F2-4FAA-961F-B104A63CD440}">
      <dgm:prSet/>
      <dgm:spPr/>
      <dgm:t>
        <a:bodyPr/>
        <a:lstStyle/>
        <a:p>
          <a:endParaRPr lang="en-US"/>
        </a:p>
      </dgm:t>
    </dgm:pt>
    <dgm:pt modelId="{E5FE8777-5D17-42B3-AC05-908D6DC333B4}" type="sibTrans" cxnId="{52129E96-49F2-4FAA-961F-B104A63CD440}">
      <dgm:prSet/>
      <dgm:spPr/>
      <dgm:t>
        <a:bodyPr/>
        <a:lstStyle/>
        <a:p>
          <a:endParaRPr lang="en-US"/>
        </a:p>
      </dgm:t>
    </dgm:pt>
    <dgm:pt modelId="{0E0CE9F7-D6C4-4AA5-A8ED-D80AF636D1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No new tax levy</a:t>
          </a:r>
        </a:p>
      </dgm:t>
    </dgm:pt>
    <dgm:pt modelId="{F5925A54-7D9D-462E-813C-3D1363C46FAF}" type="parTrans" cxnId="{D5B7D45A-2203-42B1-BBCD-FD92F0F30A52}">
      <dgm:prSet/>
      <dgm:spPr/>
      <dgm:t>
        <a:bodyPr/>
        <a:lstStyle/>
        <a:p>
          <a:endParaRPr lang="en-US"/>
        </a:p>
      </dgm:t>
    </dgm:pt>
    <dgm:pt modelId="{CFEE1C26-4383-4E18-B065-961831FDE9E2}" type="sibTrans" cxnId="{D5B7D45A-2203-42B1-BBCD-FD92F0F30A52}">
      <dgm:prSet/>
      <dgm:spPr/>
      <dgm:t>
        <a:bodyPr/>
        <a:lstStyle/>
        <a:p>
          <a:endParaRPr lang="en-US"/>
        </a:p>
      </dgm:t>
    </dgm:pt>
    <dgm:pt modelId="{2B27644A-E82D-4611-9100-953962D62F1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Total Budget Request: $47,004,673</a:t>
          </a:r>
        </a:p>
      </dgm:t>
    </dgm:pt>
    <dgm:pt modelId="{F397CDC7-1F6B-4B43-A28B-41AEBCFCCD91}" type="sibTrans" cxnId="{C7DBE83E-FAA0-48CD-84D4-077472FBACFD}">
      <dgm:prSet/>
      <dgm:spPr/>
      <dgm:t>
        <a:bodyPr/>
        <a:lstStyle/>
        <a:p>
          <a:endParaRPr lang="en-US"/>
        </a:p>
      </dgm:t>
    </dgm:pt>
    <dgm:pt modelId="{D16B0775-FBEE-4AEA-8C77-BEC8AF0F480E}" type="parTrans" cxnId="{C7DBE83E-FAA0-48CD-84D4-077472FBACFD}">
      <dgm:prSet/>
      <dgm:spPr/>
      <dgm:t>
        <a:bodyPr/>
        <a:lstStyle/>
        <a:p>
          <a:endParaRPr lang="en-US"/>
        </a:p>
      </dgm:t>
    </dgm:pt>
    <dgm:pt modelId="{16016964-0F92-4FD5-88B2-B4B55FB185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 1% decrease from 2022 Budget</a:t>
          </a:r>
        </a:p>
      </dgm:t>
    </dgm:pt>
    <dgm:pt modelId="{EA11815B-6DA1-43EF-AAA9-22EAC214483D}" type="parTrans" cxnId="{698F1376-5CA6-49EF-9E88-61837763E199}">
      <dgm:prSet/>
      <dgm:spPr/>
      <dgm:t>
        <a:bodyPr/>
        <a:lstStyle/>
        <a:p>
          <a:endParaRPr lang="en-US"/>
        </a:p>
      </dgm:t>
    </dgm:pt>
    <dgm:pt modelId="{52FFCCC6-AEEB-4DD9-AFE3-6E75F0A341D3}" type="sibTrans" cxnId="{698F1376-5CA6-49EF-9E88-61837763E199}">
      <dgm:prSet/>
      <dgm:spPr/>
      <dgm:t>
        <a:bodyPr/>
        <a:lstStyle/>
        <a:p>
          <a:endParaRPr lang="en-US"/>
        </a:p>
      </dgm:t>
    </dgm:pt>
    <dgm:pt modelId="{7515E14D-64FF-4FB4-8500-99E1668D1715}" type="pres">
      <dgm:prSet presAssocID="{EC239FF3-D8E7-4DAB-AE30-8BA50E601A52}" presName="root" presStyleCnt="0">
        <dgm:presLayoutVars>
          <dgm:dir/>
          <dgm:resizeHandles val="exact"/>
        </dgm:presLayoutVars>
      </dgm:prSet>
      <dgm:spPr/>
    </dgm:pt>
    <dgm:pt modelId="{EBF46A64-BCC4-4F42-97FE-6A48F3F2AE15}" type="pres">
      <dgm:prSet presAssocID="{2B27644A-E82D-4611-9100-953962D62F11}" presName="compNode" presStyleCnt="0"/>
      <dgm:spPr/>
    </dgm:pt>
    <dgm:pt modelId="{DC021CBF-6F5A-4066-94CA-D763FD2498D7}" type="pres">
      <dgm:prSet presAssocID="{2B27644A-E82D-4611-9100-953962D62F1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EB0D1B6-B058-4AFC-B898-5487C9469753}" type="pres">
      <dgm:prSet presAssocID="{2B27644A-E82D-4611-9100-953962D62F11}" presName="iconSpace" presStyleCnt="0"/>
      <dgm:spPr/>
    </dgm:pt>
    <dgm:pt modelId="{DE5FE7DD-3002-44AD-8FA6-3933968D843D}" type="pres">
      <dgm:prSet presAssocID="{2B27644A-E82D-4611-9100-953962D62F11}" presName="parTx" presStyleLbl="revTx" presStyleIdx="0" presStyleCnt="4">
        <dgm:presLayoutVars>
          <dgm:chMax val="0"/>
          <dgm:chPref val="0"/>
        </dgm:presLayoutVars>
      </dgm:prSet>
      <dgm:spPr/>
    </dgm:pt>
    <dgm:pt modelId="{21290754-3F79-418B-A91C-5D318D81AE39}" type="pres">
      <dgm:prSet presAssocID="{2B27644A-E82D-4611-9100-953962D62F11}" presName="txSpace" presStyleCnt="0"/>
      <dgm:spPr/>
    </dgm:pt>
    <dgm:pt modelId="{465D67CF-79E2-445A-88AF-1F6ACFA454CD}" type="pres">
      <dgm:prSet presAssocID="{2B27644A-E82D-4611-9100-953962D62F11}" presName="desTx" presStyleLbl="revTx" presStyleIdx="1" presStyleCnt="4">
        <dgm:presLayoutVars/>
      </dgm:prSet>
      <dgm:spPr/>
    </dgm:pt>
    <dgm:pt modelId="{E0B82A78-45EA-47DC-9E41-EAEF84B84011}" type="pres">
      <dgm:prSet presAssocID="{F397CDC7-1F6B-4B43-A28B-41AEBCFCCD91}" presName="sibTrans" presStyleCnt="0"/>
      <dgm:spPr/>
    </dgm:pt>
    <dgm:pt modelId="{A78D627B-9087-480B-BB24-487742598875}" type="pres">
      <dgm:prSet presAssocID="{F250308A-E299-4285-B5CA-F27D67DEC52A}" presName="compNode" presStyleCnt="0"/>
      <dgm:spPr/>
    </dgm:pt>
    <dgm:pt modelId="{85CAE399-4CC4-4177-BFFE-5CDD36210142}" type="pres">
      <dgm:prSet presAssocID="{F250308A-E299-4285-B5CA-F27D67DEC52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33C0DA89-1EF0-4B3F-8DE7-9B86E0DD0A34}" type="pres">
      <dgm:prSet presAssocID="{F250308A-E299-4285-B5CA-F27D67DEC52A}" presName="iconSpace" presStyleCnt="0"/>
      <dgm:spPr/>
    </dgm:pt>
    <dgm:pt modelId="{5D244D89-6828-4A81-8D0A-31450F7E7AE0}" type="pres">
      <dgm:prSet presAssocID="{F250308A-E299-4285-B5CA-F27D67DEC52A}" presName="parTx" presStyleLbl="revTx" presStyleIdx="2" presStyleCnt="4">
        <dgm:presLayoutVars>
          <dgm:chMax val="0"/>
          <dgm:chPref val="0"/>
        </dgm:presLayoutVars>
      </dgm:prSet>
      <dgm:spPr/>
    </dgm:pt>
    <dgm:pt modelId="{14178D76-F0E3-4B14-A1B7-F4B04705FEDA}" type="pres">
      <dgm:prSet presAssocID="{F250308A-E299-4285-B5CA-F27D67DEC52A}" presName="txSpace" presStyleCnt="0"/>
      <dgm:spPr/>
    </dgm:pt>
    <dgm:pt modelId="{1E0FD92E-CFAE-4A10-9FA2-3E1486713F6D}" type="pres">
      <dgm:prSet presAssocID="{F250308A-E299-4285-B5CA-F27D67DEC52A}" presName="desTx" presStyleLbl="revTx" presStyleIdx="3" presStyleCnt="4">
        <dgm:presLayoutVars/>
      </dgm:prSet>
      <dgm:spPr/>
    </dgm:pt>
  </dgm:ptLst>
  <dgm:cxnLst>
    <dgm:cxn modelId="{267EBB08-413A-453D-A80D-6628846334DA}" type="presOf" srcId="{0E0CE9F7-D6C4-4AA5-A8ED-D80AF636D145}" destId="{1E0FD92E-CFAE-4A10-9FA2-3E1486713F6D}" srcOrd="0" destOrd="0" presId="urn:microsoft.com/office/officeart/2018/5/layout/CenteredIconLabelDescriptionList"/>
    <dgm:cxn modelId="{8ABFB93E-E9DA-4065-8BB9-F970FA92BCE8}" type="presOf" srcId="{2B27644A-E82D-4611-9100-953962D62F11}" destId="{DE5FE7DD-3002-44AD-8FA6-3933968D843D}" srcOrd="0" destOrd="0" presId="urn:microsoft.com/office/officeart/2018/5/layout/CenteredIconLabelDescriptionList"/>
    <dgm:cxn modelId="{C7DBE83E-FAA0-48CD-84D4-077472FBACFD}" srcId="{EC239FF3-D8E7-4DAB-AE30-8BA50E601A52}" destId="{2B27644A-E82D-4611-9100-953962D62F11}" srcOrd="0" destOrd="0" parTransId="{D16B0775-FBEE-4AEA-8C77-BEC8AF0F480E}" sibTransId="{F397CDC7-1F6B-4B43-A28B-41AEBCFCCD91}"/>
    <dgm:cxn modelId="{5609F850-E86D-471A-A20D-C5F36A6C0263}" type="presOf" srcId="{EC239FF3-D8E7-4DAB-AE30-8BA50E601A52}" destId="{7515E14D-64FF-4FB4-8500-99E1668D1715}" srcOrd="0" destOrd="0" presId="urn:microsoft.com/office/officeart/2018/5/layout/CenteredIconLabelDescriptionList"/>
    <dgm:cxn modelId="{698F1376-5CA6-49EF-9E88-61837763E199}" srcId="{2B27644A-E82D-4611-9100-953962D62F11}" destId="{16016964-0F92-4FD5-88B2-B4B55FB1856F}" srcOrd="0" destOrd="0" parTransId="{EA11815B-6DA1-43EF-AAA9-22EAC214483D}" sibTransId="{52FFCCC6-AEEB-4DD9-AFE3-6E75F0A341D3}"/>
    <dgm:cxn modelId="{D5B7D45A-2203-42B1-BBCD-FD92F0F30A52}" srcId="{F250308A-E299-4285-B5CA-F27D67DEC52A}" destId="{0E0CE9F7-D6C4-4AA5-A8ED-D80AF636D145}" srcOrd="0" destOrd="0" parTransId="{F5925A54-7D9D-462E-813C-3D1363C46FAF}" sibTransId="{CFEE1C26-4383-4E18-B065-961831FDE9E2}"/>
    <dgm:cxn modelId="{52129E96-49F2-4FAA-961F-B104A63CD440}" srcId="{EC239FF3-D8E7-4DAB-AE30-8BA50E601A52}" destId="{F250308A-E299-4285-B5CA-F27D67DEC52A}" srcOrd="1" destOrd="0" parTransId="{7AA527DB-15B1-4BBC-B32E-9A05430B7E85}" sibTransId="{E5FE8777-5D17-42B3-AC05-908D6DC333B4}"/>
    <dgm:cxn modelId="{149EAFBC-C0D5-4065-8D70-2DD808F240E2}" type="presOf" srcId="{F250308A-E299-4285-B5CA-F27D67DEC52A}" destId="{5D244D89-6828-4A81-8D0A-31450F7E7AE0}" srcOrd="0" destOrd="0" presId="urn:microsoft.com/office/officeart/2018/5/layout/CenteredIconLabelDescriptionList"/>
    <dgm:cxn modelId="{8143B1FE-E4D4-4129-A7CF-CB79D6C10D09}" type="presOf" srcId="{16016964-0F92-4FD5-88B2-B4B55FB1856F}" destId="{465D67CF-79E2-445A-88AF-1F6ACFA454CD}" srcOrd="0" destOrd="0" presId="urn:microsoft.com/office/officeart/2018/5/layout/CenteredIconLabelDescriptionList"/>
    <dgm:cxn modelId="{E55B9299-5262-419E-871B-245F8CB917D1}" type="presParOf" srcId="{7515E14D-64FF-4FB4-8500-99E1668D1715}" destId="{EBF46A64-BCC4-4F42-97FE-6A48F3F2AE15}" srcOrd="0" destOrd="0" presId="urn:microsoft.com/office/officeart/2018/5/layout/CenteredIconLabelDescriptionList"/>
    <dgm:cxn modelId="{56B6158D-DD47-4ECC-A02C-2285A2B5A2D8}" type="presParOf" srcId="{EBF46A64-BCC4-4F42-97FE-6A48F3F2AE15}" destId="{DC021CBF-6F5A-4066-94CA-D763FD2498D7}" srcOrd="0" destOrd="0" presId="urn:microsoft.com/office/officeart/2018/5/layout/CenteredIconLabelDescriptionList"/>
    <dgm:cxn modelId="{80F61B42-30AA-4D0C-AFD7-335506731495}" type="presParOf" srcId="{EBF46A64-BCC4-4F42-97FE-6A48F3F2AE15}" destId="{3EB0D1B6-B058-4AFC-B898-5487C9469753}" srcOrd="1" destOrd="0" presId="urn:microsoft.com/office/officeart/2018/5/layout/CenteredIconLabelDescriptionList"/>
    <dgm:cxn modelId="{61DBDCE9-CCFB-4C7D-8906-6E2B1EED1EBB}" type="presParOf" srcId="{EBF46A64-BCC4-4F42-97FE-6A48F3F2AE15}" destId="{DE5FE7DD-3002-44AD-8FA6-3933968D843D}" srcOrd="2" destOrd="0" presId="urn:microsoft.com/office/officeart/2018/5/layout/CenteredIconLabelDescriptionList"/>
    <dgm:cxn modelId="{29BB6CE0-3F47-4AD5-8C07-2F769784A461}" type="presParOf" srcId="{EBF46A64-BCC4-4F42-97FE-6A48F3F2AE15}" destId="{21290754-3F79-418B-A91C-5D318D81AE39}" srcOrd="3" destOrd="0" presId="urn:microsoft.com/office/officeart/2018/5/layout/CenteredIconLabelDescriptionList"/>
    <dgm:cxn modelId="{A538C1DA-D335-4B17-9104-0B5F0D8DB278}" type="presParOf" srcId="{EBF46A64-BCC4-4F42-97FE-6A48F3F2AE15}" destId="{465D67CF-79E2-445A-88AF-1F6ACFA454CD}" srcOrd="4" destOrd="0" presId="urn:microsoft.com/office/officeart/2018/5/layout/CenteredIconLabelDescriptionList"/>
    <dgm:cxn modelId="{6D07EC4F-4382-4B5F-A35A-B2F4E6D17702}" type="presParOf" srcId="{7515E14D-64FF-4FB4-8500-99E1668D1715}" destId="{E0B82A78-45EA-47DC-9E41-EAEF84B84011}" srcOrd="1" destOrd="0" presId="urn:microsoft.com/office/officeart/2018/5/layout/CenteredIconLabelDescriptionList"/>
    <dgm:cxn modelId="{00F8D281-2850-4FF2-B29E-FF80369E05CB}" type="presParOf" srcId="{7515E14D-64FF-4FB4-8500-99E1668D1715}" destId="{A78D627B-9087-480B-BB24-487742598875}" srcOrd="2" destOrd="0" presId="urn:microsoft.com/office/officeart/2018/5/layout/CenteredIconLabelDescriptionList"/>
    <dgm:cxn modelId="{41D736DE-2C77-40AB-AD5F-7D34885AE48F}" type="presParOf" srcId="{A78D627B-9087-480B-BB24-487742598875}" destId="{85CAE399-4CC4-4177-BFFE-5CDD36210142}" srcOrd="0" destOrd="0" presId="urn:microsoft.com/office/officeart/2018/5/layout/CenteredIconLabelDescriptionList"/>
    <dgm:cxn modelId="{5AD65A8E-A638-48DF-B6E9-4674FDAF7317}" type="presParOf" srcId="{A78D627B-9087-480B-BB24-487742598875}" destId="{33C0DA89-1EF0-4B3F-8DE7-9B86E0DD0A34}" srcOrd="1" destOrd="0" presId="urn:microsoft.com/office/officeart/2018/5/layout/CenteredIconLabelDescriptionList"/>
    <dgm:cxn modelId="{7A08A296-3837-4D5B-88F2-06248FFCF05D}" type="presParOf" srcId="{A78D627B-9087-480B-BB24-487742598875}" destId="{5D244D89-6828-4A81-8D0A-31450F7E7AE0}" srcOrd="2" destOrd="0" presId="urn:microsoft.com/office/officeart/2018/5/layout/CenteredIconLabelDescriptionList"/>
    <dgm:cxn modelId="{9C47D1CE-956B-4AD2-AC0A-0B8FF1D40F2C}" type="presParOf" srcId="{A78D627B-9087-480B-BB24-487742598875}" destId="{14178D76-F0E3-4B14-A1B7-F4B04705FEDA}" srcOrd="3" destOrd="0" presId="urn:microsoft.com/office/officeart/2018/5/layout/CenteredIconLabelDescriptionList"/>
    <dgm:cxn modelId="{D27B9FA6-9B4A-46EF-BC4A-818B94A40CC1}" type="presParOf" srcId="{A78D627B-9087-480B-BB24-487742598875}" destId="{1E0FD92E-CFAE-4A10-9FA2-3E1486713F6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DC6548-4F53-4EA7-905D-577C4890EA35}" type="doc">
      <dgm:prSet loTypeId="urn:microsoft.com/office/officeart/2011/layout/CircleProcess" loCatId="process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EFB8180-F61E-480D-B628-7875941F07DF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2022 FTE’s</a:t>
          </a:r>
        </a:p>
        <a:p>
          <a:r>
            <a:rPr lang="en-US" dirty="0"/>
            <a:t>241.16</a:t>
          </a:r>
        </a:p>
      </dgm:t>
    </dgm:pt>
    <dgm:pt modelId="{4548A93C-B508-46CE-B610-BC31E43AA691}" type="parTrans" cxnId="{02E46B44-DFDE-4B4B-97FF-85E0C7EA92C7}">
      <dgm:prSet/>
      <dgm:spPr/>
      <dgm:t>
        <a:bodyPr/>
        <a:lstStyle/>
        <a:p>
          <a:endParaRPr lang="en-US"/>
        </a:p>
      </dgm:t>
    </dgm:pt>
    <dgm:pt modelId="{F57064FE-36ED-4FFF-B397-C5E7FE0264B9}" type="sibTrans" cxnId="{02E46B44-DFDE-4B4B-97FF-85E0C7EA92C7}">
      <dgm:prSet/>
      <dgm:spPr/>
      <dgm:t>
        <a:bodyPr/>
        <a:lstStyle/>
        <a:p>
          <a:endParaRPr lang="en-US"/>
        </a:p>
      </dgm:t>
    </dgm:pt>
    <dgm:pt modelId="{343279F1-482A-4CB0-9FD2-A908C7F16407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# New FTE’s</a:t>
          </a:r>
        </a:p>
        <a:p>
          <a:r>
            <a:rPr lang="en-US" dirty="0"/>
            <a:t>6</a:t>
          </a:r>
        </a:p>
      </dgm:t>
    </dgm:pt>
    <dgm:pt modelId="{C8DD1493-A47A-4D06-94C4-9DFD0E1213CF}" type="parTrans" cxnId="{C84AD1AF-2787-4887-97D1-D00562D42B64}">
      <dgm:prSet/>
      <dgm:spPr/>
      <dgm:t>
        <a:bodyPr/>
        <a:lstStyle/>
        <a:p>
          <a:endParaRPr lang="en-US"/>
        </a:p>
      </dgm:t>
    </dgm:pt>
    <dgm:pt modelId="{555EB0A4-AD8F-4D87-895C-734D54D5128A}" type="sibTrans" cxnId="{C84AD1AF-2787-4887-97D1-D00562D42B64}">
      <dgm:prSet/>
      <dgm:spPr/>
      <dgm:t>
        <a:bodyPr/>
        <a:lstStyle/>
        <a:p>
          <a:endParaRPr lang="en-US"/>
        </a:p>
      </dgm:t>
    </dgm:pt>
    <dgm:pt modelId="{91AE5874-0A90-4526-97ED-00F53EB7A609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/>
            <a:t>2023 FTE’s</a:t>
          </a:r>
        </a:p>
        <a:p>
          <a:r>
            <a:rPr lang="en-US" dirty="0"/>
            <a:t>247.16</a:t>
          </a:r>
        </a:p>
      </dgm:t>
    </dgm:pt>
    <dgm:pt modelId="{1FBB3E23-6D78-4DA3-A785-2A35EB07CB1E}" type="parTrans" cxnId="{B35501E4-7D15-4F62-B083-83E0400597A7}">
      <dgm:prSet/>
      <dgm:spPr/>
      <dgm:t>
        <a:bodyPr/>
        <a:lstStyle/>
        <a:p>
          <a:endParaRPr lang="en-US"/>
        </a:p>
      </dgm:t>
    </dgm:pt>
    <dgm:pt modelId="{D0AF8783-EA36-4484-BF52-13CB16CECD55}" type="sibTrans" cxnId="{B35501E4-7D15-4F62-B083-83E0400597A7}">
      <dgm:prSet/>
      <dgm:spPr/>
      <dgm:t>
        <a:bodyPr/>
        <a:lstStyle/>
        <a:p>
          <a:endParaRPr lang="en-US"/>
        </a:p>
      </dgm:t>
    </dgm:pt>
    <dgm:pt modelId="{C9634CB9-6AA3-46BD-9683-C6B3C1E2A56B}" type="pres">
      <dgm:prSet presAssocID="{3BDC6548-4F53-4EA7-905D-577C4890EA3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CAC351E-2B9B-49F8-AE7E-E8577675F70C}" type="pres">
      <dgm:prSet presAssocID="{91AE5874-0A90-4526-97ED-00F53EB7A609}" presName="Accent3" presStyleCnt="0"/>
      <dgm:spPr/>
    </dgm:pt>
    <dgm:pt modelId="{36768200-96D8-4A30-8C16-365F06DD8587}" type="pres">
      <dgm:prSet presAssocID="{91AE5874-0A90-4526-97ED-00F53EB7A609}" presName="Accent" presStyleLbl="node1" presStyleIdx="0" presStyleCnt="3"/>
      <dgm:spPr/>
    </dgm:pt>
    <dgm:pt modelId="{5D5B08A5-B882-4AAF-AD07-956D5ED3EA87}" type="pres">
      <dgm:prSet presAssocID="{91AE5874-0A90-4526-97ED-00F53EB7A609}" presName="ParentBackground3" presStyleCnt="0"/>
      <dgm:spPr/>
    </dgm:pt>
    <dgm:pt modelId="{67DC4406-1BAD-4607-96AC-27070226096D}" type="pres">
      <dgm:prSet presAssocID="{91AE5874-0A90-4526-97ED-00F53EB7A609}" presName="ParentBackground" presStyleLbl="fgAcc1" presStyleIdx="0" presStyleCnt="3" custLinFactNeighborX="-2195" custLinFactNeighborY="-1646"/>
      <dgm:spPr/>
    </dgm:pt>
    <dgm:pt modelId="{579D34D4-9F04-495B-A5B2-953E23FA7310}" type="pres">
      <dgm:prSet presAssocID="{91AE5874-0A90-4526-97ED-00F53EB7A609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ED6D617-4864-4A1A-8495-4565562C24E0}" type="pres">
      <dgm:prSet presAssocID="{343279F1-482A-4CB0-9FD2-A908C7F16407}" presName="Accent2" presStyleCnt="0"/>
      <dgm:spPr/>
    </dgm:pt>
    <dgm:pt modelId="{7FA3C988-33C6-43E0-8823-E5671881C05A}" type="pres">
      <dgm:prSet presAssocID="{343279F1-482A-4CB0-9FD2-A908C7F16407}" presName="Accent" presStyleLbl="node1" presStyleIdx="1" presStyleCnt="3"/>
      <dgm:spPr/>
    </dgm:pt>
    <dgm:pt modelId="{EA4AB9D3-F7F0-41DA-B9AA-038CE49B450B}" type="pres">
      <dgm:prSet presAssocID="{343279F1-482A-4CB0-9FD2-A908C7F16407}" presName="ParentBackground2" presStyleCnt="0"/>
      <dgm:spPr/>
    </dgm:pt>
    <dgm:pt modelId="{698A9F70-7256-4283-ACAA-CDE16578F2A8}" type="pres">
      <dgm:prSet presAssocID="{343279F1-482A-4CB0-9FD2-A908C7F16407}" presName="ParentBackground" presStyleLbl="fgAcc1" presStyleIdx="1" presStyleCnt="3"/>
      <dgm:spPr/>
    </dgm:pt>
    <dgm:pt modelId="{07C275C1-DC23-4794-8BC2-8106F2C3B4A2}" type="pres">
      <dgm:prSet presAssocID="{343279F1-482A-4CB0-9FD2-A908C7F1640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29AA8A2-C952-46B1-A338-8FCCEA4C8D86}" type="pres">
      <dgm:prSet presAssocID="{2EFB8180-F61E-480D-B628-7875941F07DF}" presName="Accent1" presStyleCnt="0"/>
      <dgm:spPr/>
    </dgm:pt>
    <dgm:pt modelId="{E1655069-2432-44C0-96FC-E2EEB998EE38}" type="pres">
      <dgm:prSet presAssocID="{2EFB8180-F61E-480D-B628-7875941F07DF}" presName="Accent" presStyleLbl="node1" presStyleIdx="2" presStyleCnt="3"/>
      <dgm:spPr/>
    </dgm:pt>
    <dgm:pt modelId="{83C2E3B4-691E-4C17-B33C-4DC1FE1A3B95}" type="pres">
      <dgm:prSet presAssocID="{2EFB8180-F61E-480D-B628-7875941F07DF}" presName="ParentBackground1" presStyleCnt="0"/>
      <dgm:spPr/>
    </dgm:pt>
    <dgm:pt modelId="{61091B04-45E9-4285-A8BD-B15BA5289784}" type="pres">
      <dgm:prSet presAssocID="{2EFB8180-F61E-480D-B628-7875941F07DF}" presName="ParentBackground" presStyleLbl="fgAcc1" presStyleIdx="2" presStyleCnt="3"/>
      <dgm:spPr/>
    </dgm:pt>
    <dgm:pt modelId="{512F2E4C-6E75-4808-A7A9-06A6D38247CA}" type="pres">
      <dgm:prSet presAssocID="{2EFB8180-F61E-480D-B628-7875941F07D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A5576310-C29F-4B10-B128-0309283CF038}" type="presOf" srcId="{343279F1-482A-4CB0-9FD2-A908C7F16407}" destId="{698A9F70-7256-4283-ACAA-CDE16578F2A8}" srcOrd="0" destOrd="0" presId="urn:microsoft.com/office/officeart/2011/layout/CircleProcess"/>
    <dgm:cxn modelId="{17EE081D-0ED9-4E7F-AAED-301DDC5238E2}" type="presOf" srcId="{343279F1-482A-4CB0-9FD2-A908C7F16407}" destId="{07C275C1-DC23-4794-8BC2-8106F2C3B4A2}" srcOrd="1" destOrd="0" presId="urn:microsoft.com/office/officeart/2011/layout/CircleProcess"/>
    <dgm:cxn modelId="{8424122D-5703-4FBC-97D8-EFD44995C9D7}" type="presOf" srcId="{91AE5874-0A90-4526-97ED-00F53EB7A609}" destId="{579D34D4-9F04-495B-A5B2-953E23FA7310}" srcOrd="1" destOrd="0" presId="urn:microsoft.com/office/officeart/2011/layout/CircleProcess"/>
    <dgm:cxn modelId="{85047D41-C047-420B-B753-5D0B6AF624B3}" type="presOf" srcId="{2EFB8180-F61E-480D-B628-7875941F07DF}" destId="{61091B04-45E9-4285-A8BD-B15BA5289784}" srcOrd="0" destOrd="0" presId="urn:microsoft.com/office/officeart/2011/layout/CircleProcess"/>
    <dgm:cxn modelId="{02E46B44-DFDE-4B4B-97FF-85E0C7EA92C7}" srcId="{3BDC6548-4F53-4EA7-905D-577C4890EA35}" destId="{2EFB8180-F61E-480D-B628-7875941F07DF}" srcOrd="0" destOrd="0" parTransId="{4548A93C-B508-46CE-B610-BC31E43AA691}" sibTransId="{F57064FE-36ED-4FFF-B397-C5E7FE0264B9}"/>
    <dgm:cxn modelId="{2B8E925A-FB85-4F4E-8801-B3DEA75EAB04}" type="presOf" srcId="{3BDC6548-4F53-4EA7-905D-577C4890EA35}" destId="{C9634CB9-6AA3-46BD-9683-C6B3C1E2A56B}" srcOrd="0" destOrd="0" presId="urn:microsoft.com/office/officeart/2011/layout/CircleProcess"/>
    <dgm:cxn modelId="{0B88A07E-35D5-4111-A7F4-1AC440B7161A}" type="presOf" srcId="{2EFB8180-F61E-480D-B628-7875941F07DF}" destId="{512F2E4C-6E75-4808-A7A9-06A6D38247CA}" srcOrd="1" destOrd="0" presId="urn:microsoft.com/office/officeart/2011/layout/CircleProcess"/>
    <dgm:cxn modelId="{62909091-8B70-4ACB-8FA6-0414F6A7326C}" type="presOf" srcId="{91AE5874-0A90-4526-97ED-00F53EB7A609}" destId="{67DC4406-1BAD-4607-96AC-27070226096D}" srcOrd="0" destOrd="0" presId="urn:microsoft.com/office/officeart/2011/layout/CircleProcess"/>
    <dgm:cxn modelId="{C84AD1AF-2787-4887-97D1-D00562D42B64}" srcId="{3BDC6548-4F53-4EA7-905D-577C4890EA35}" destId="{343279F1-482A-4CB0-9FD2-A908C7F16407}" srcOrd="1" destOrd="0" parTransId="{C8DD1493-A47A-4D06-94C4-9DFD0E1213CF}" sibTransId="{555EB0A4-AD8F-4D87-895C-734D54D5128A}"/>
    <dgm:cxn modelId="{B35501E4-7D15-4F62-B083-83E0400597A7}" srcId="{3BDC6548-4F53-4EA7-905D-577C4890EA35}" destId="{91AE5874-0A90-4526-97ED-00F53EB7A609}" srcOrd="2" destOrd="0" parTransId="{1FBB3E23-6D78-4DA3-A785-2A35EB07CB1E}" sibTransId="{D0AF8783-EA36-4484-BF52-13CB16CECD55}"/>
    <dgm:cxn modelId="{31510A0A-BC66-4D64-891C-C9712D58D0AD}" type="presParOf" srcId="{C9634CB9-6AA3-46BD-9683-C6B3C1E2A56B}" destId="{0CAC351E-2B9B-49F8-AE7E-E8577675F70C}" srcOrd="0" destOrd="0" presId="urn:microsoft.com/office/officeart/2011/layout/CircleProcess"/>
    <dgm:cxn modelId="{9E13C48C-09BF-4A2C-8EF4-6915A709E61D}" type="presParOf" srcId="{0CAC351E-2B9B-49F8-AE7E-E8577675F70C}" destId="{36768200-96D8-4A30-8C16-365F06DD8587}" srcOrd="0" destOrd="0" presId="urn:microsoft.com/office/officeart/2011/layout/CircleProcess"/>
    <dgm:cxn modelId="{2A95213C-1C1F-41D7-B62D-64384E45FC18}" type="presParOf" srcId="{C9634CB9-6AA3-46BD-9683-C6B3C1E2A56B}" destId="{5D5B08A5-B882-4AAF-AD07-956D5ED3EA87}" srcOrd="1" destOrd="0" presId="urn:microsoft.com/office/officeart/2011/layout/CircleProcess"/>
    <dgm:cxn modelId="{BA3FD5F1-005A-437E-BA3B-5A91FC552E33}" type="presParOf" srcId="{5D5B08A5-B882-4AAF-AD07-956D5ED3EA87}" destId="{67DC4406-1BAD-4607-96AC-27070226096D}" srcOrd="0" destOrd="0" presId="urn:microsoft.com/office/officeart/2011/layout/CircleProcess"/>
    <dgm:cxn modelId="{072D58B6-789A-40E0-B243-B522DD9EBD34}" type="presParOf" srcId="{C9634CB9-6AA3-46BD-9683-C6B3C1E2A56B}" destId="{579D34D4-9F04-495B-A5B2-953E23FA7310}" srcOrd="2" destOrd="0" presId="urn:microsoft.com/office/officeart/2011/layout/CircleProcess"/>
    <dgm:cxn modelId="{67D8BC3D-52C3-41E3-8602-A4A99AA7D744}" type="presParOf" srcId="{C9634CB9-6AA3-46BD-9683-C6B3C1E2A56B}" destId="{BED6D617-4864-4A1A-8495-4565562C24E0}" srcOrd="3" destOrd="0" presId="urn:microsoft.com/office/officeart/2011/layout/CircleProcess"/>
    <dgm:cxn modelId="{048A2DB1-1414-4C5A-8CF7-4245A6094154}" type="presParOf" srcId="{BED6D617-4864-4A1A-8495-4565562C24E0}" destId="{7FA3C988-33C6-43E0-8823-E5671881C05A}" srcOrd="0" destOrd="0" presId="urn:microsoft.com/office/officeart/2011/layout/CircleProcess"/>
    <dgm:cxn modelId="{7422B758-279D-4D8C-9CBD-CCF5E5928DA7}" type="presParOf" srcId="{C9634CB9-6AA3-46BD-9683-C6B3C1E2A56B}" destId="{EA4AB9D3-F7F0-41DA-B9AA-038CE49B450B}" srcOrd="4" destOrd="0" presId="urn:microsoft.com/office/officeart/2011/layout/CircleProcess"/>
    <dgm:cxn modelId="{070B8EF6-F84A-468C-8044-5A153F7E74E8}" type="presParOf" srcId="{EA4AB9D3-F7F0-41DA-B9AA-038CE49B450B}" destId="{698A9F70-7256-4283-ACAA-CDE16578F2A8}" srcOrd="0" destOrd="0" presId="urn:microsoft.com/office/officeart/2011/layout/CircleProcess"/>
    <dgm:cxn modelId="{6D08FECB-117D-48CA-86C6-1D99594188D7}" type="presParOf" srcId="{C9634CB9-6AA3-46BD-9683-C6B3C1E2A56B}" destId="{07C275C1-DC23-4794-8BC2-8106F2C3B4A2}" srcOrd="5" destOrd="0" presId="urn:microsoft.com/office/officeart/2011/layout/CircleProcess"/>
    <dgm:cxn modelId="{B7D776CE-3A55-44D3-A766-6BBFC4FA3751}" type="presParOf" srcId="{C9634CB9-6AA3-46BD-9683-C6B3C1E2A56B}" destId="{B29AA8A2-C952-46B1-A338-8FCCEA4C8D86}" srcOrd="6" destOrd="0" presId="urn:microsoft.com/office/officeart/2011/layout/CircleProcess"/>
    <dgm:cxn modelId="{98C60D98-8C73-4D5B-AC2F-CBB1D37D5236}" type="presParOf" srcId="{B29AA8A2-C952-46B1-A338-8FCCEA4C8D86}" destId="{E1655069-2432-44C0-96FC-E2EEB998EE38}" srcOrd="0" destOrd="0" presId="urn:microsoft.com/office/officeart/2011/layout/CircleProcess"/>
    <dgm:cxn modelId="{75CA9D04-9FE0-4263-BEA0-12A39F6873D7}" type="presParOf" srcId="{C9634CB9-6AA3-46BD-9683-C6B3C1E2A56B}" destId="{83C2E3B4-691E-4C17-B33C-4DC1FE1A3B95}" srcOrd="7" destOrd="0" presId="urn:microsoft.com/office/officeart/2011/layout/CircleProcess"/>
    <dgm:cxn modelId="{985B626E-2D19-4F39-AF83-414B6FA56BE9}" type="presParOf" srcId="{83C2E3B4-691E-4C17-B33C-4DC1FE1A3B95}" destId="{61091B04-45E9-4285-A8BD-B15BA5289784}" srcOrd="0" destOrd="0" presId="urn:microsoft.com/office/officeart/2011/layout/CircleProcess"/>
    <dgm:cxn modelId="{9DE6D9C2-06BE-4033-BF4E-3AFE4A468CAF}" type="presParOf" srcId="{C9634CB9-6AA3-46BD-9683-C6B3C1E2A56B}" destId="{512F2E4C-6E75-4808-A7A9-06A6D38247CA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4D5C3-6A01-4AC7-82F6-8D3A392D2398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2F03B-9171-4200-97D8-BF9FB5D18823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Mission: To work together with families and individuals to promote self-sufficiency and personal independence and to strengthen and preserve families. </a:t>
          </a:r>
        </a:p>
      </dsp:txBody>
      <dsp:txXfrm>
        <a:off x="696297" y="538547"/>
        <a:ext cx="4171627" cy="2590157"/>
      </dsp:txXfrm>
    </dsp:sp>
    <dsp:sp modelId="{60566DED-85C5-4EA6-8EB7-0985D6C076C8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FF09D-155C-4E60-98B2-140FD4B213E4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Vision: Family Connections are ALWAYS Preserved and Strengthened. </a:t>
          </a:r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E6C98-F27A-4F69-B502-406AFD4F1837}">
      <dsp:nvSpPr>
        <dsp:cNvPr id="0" name=""/>
        <dsp:cNvSpPr/>
      </dsp:nvSpPr>
      <dsp:spPr>
        <a:xfrm>
          <a:off x="0" y="1490"/>
          <a:ext cx="6900512" cy="12682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46.23 Intent: To make available to all citizens of this state a comprehensive range of human services in an integrated and efficient manner</a:t>
          </a:r>
        </a:p>
      </dsp:txBody>
      <dsp:txXfrm>
        <a:off x="61909" y="63399"/>
        <a:ext cx="6776694" cy="1144388"/>
      </dsp:txXfrm>
    </dsp:sp>
    <dsp:sp modelId="{C1AEC60C-7CFC-47CD-8B09-F8101C3E82FC}">
      <dsp:nvSpPr>
        <dsp:cNvPr id="0" name=""/>
        <dsp:cNvSpPr/>
      </dsp:nvSpPr>
      <dsp:spPr>
        <a:xfrm>
          <a:off x="0" y="1321537"/>
          <a:ext cx="6900512" cy="12682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46.23 (3) County Department of Human Services: Human Services means the total range of services to people: For Eau Claire County our service delivery is structured to provide services in response to the following mandates: </a:t>
          </a:r>
        </a:p>
      </dsp:txBody>
      <dsp:txXfrm>
        <a:off x="61909" y="1383446"/>
        <a:ext cx="6776694" cy="1144388"/>
      </dsp:txXfrm>
    </dsp:sp>
    <dsp:sp modelId="{313A030C-7DE2-4F6A-B647-7E8972188FBB}">
      <dsp:nvSpPr>
        <dsp:cNvPr id="0" name=""/>
        <dsp:cNvSpPr/>
      </dsp:nvSpPr>
      <dsp:spPr>
        <a:xfrm>
          <a:off x="0" y="2589743"/>
          <a:ext cx="6900512" cy="1676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Economic Support Services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Child Protective Services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Youth Services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Long-Term Support Services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Adult Protective Services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Mental Health and Substance Abuse Services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Birth to Three Services </a:t>
          </a:r>
        </a:p>
      </dsp:txBody>
      <dsp:txXfrm>
        <a:off x="0" y="2589743"/>
        <a:ext cx="6900512" cy="1676700"/>
      </dsp:txXfrm>
    </dsp:sp>
    <dsp:sp modelId="{115DF273-A62B-4011-B82E-D60AE38E99F1}">
      <dsp:nvSpPr>
        <dsp:cNvPr id="0" name=""/>
        <dsp:cNvSpPr/>
      </dsp:nvSpPr>
      <dsp:spPr>
        <a:xfrm>
          <a:off x="0" y="4266443"/>
          <a:ext cx="6900512" cy="12682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Human Services Board – Policy Making Board</a:t>
          </a:r>
        </a:p>
      </dsp:txBody>
      <dsp:txXfrm>
        <a:off x="61909" y="4328352"/>
        <a:ext cx="6776694" cy="11443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CC583-7564-4CBD-BD63-5762272550A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Respond to Community and Workforce Need and Comply with State Directives </a:t>
          </a:r>
          <a:endParaRPr lang="en-US" sz="2200" kern="1200" dirty="0"/>
        </a:p>
      </dsp:txBody>
      <dsp:txXfrm>
        <a:off x="0" y="39687"/>
        <a:ext cx="3286125" cy="1971675"/>
      </dsp:txXfrm>
    </dsp:sp>
    <dsp:sp modelId="{B7352D15-F602-455D-90B8-09075EFB90A0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Train, Support, and Retain Staff</a:t>
          </a:r>
        </a:p>
      </dsp:txBody>
      <dsp:txXfrm>
        <a:off x="3614737" y="39687"/>
        <a:ext cx="3286125" cy="1971675"/>
      </dsp:txXfrm>
    </dsp:sp>
    <dsp:sp modelId="{8A67AA4A-5A3F-42F5-9152-230CE968D3E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Eliminate Program Waitlists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Children’s Long-Term Support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Comprehensive Community Services Program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Behavioral Health Clinic </a:t>
          </a:r>
        </a:p>
      </dsp:txBody>
      <dsp:txXfrm>
        <a:off x="7229475" y="39687"/>
        <a:ext cx="3286125" cy="1971675"/>
      </dsp:txXfrm>
    </dsp:sp>
    <dsp:sp modelId="{04CAD50A-E577-4B97-85E8-5F3E45A8D233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Enhance Crisis Stabilization Services</a:t>
          </a:r>
        </a:p>
      </dsp:txBody>
      <dsp:txXfrm>
        <a:off x="0" y="2339975"/>
        <a:ext cx="3286125" cy="1971675"/>
      </dsp:txXfrm>
    </dsp:sp>
    <dsp:sp modelId="{57F9D310-9ACA-4651-A5D9-6DFF4A02BA4B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Community Based, In-home, Connections </a:t>
          </a:r>
          <a:r>
            <a:rPr lang="en-US" sz="2200" kern="1200"/>
            <a:t>with Family</a:t>
          </a:r>
          <a:endParaRPr lang="en-US" sz="2200" kern="1200" dirty="0"/>
        </a:p>
      </dsp:txBody>
      <dsp:txXfrm>
        <a:off x="3614737" y="2339975"/>
        <a:ext cx="3286125" cy="1971675"/>
      </dsp:txXfrm>
    </dsp:sp>
    <dsp:sp modelId="{6E737CC8-B6C0-4889-B378-330EAB29863F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Early Intervention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Systems of Care Program with School District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In-home Behavioral Health Services to Families in Family Services</a:t>
          </a:r>
        </a:p>
      </dsp:txBody>
      <dsp:txXfrm>
        <a:off x="7229475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21CBF-6F5A-4066-94CA-D763FD2498D7}">
      <dsp:nvSpPr>
        <dsp:cNvPr id="0" name=""/>
        <dsp:cNvSpPr/>
      </dsp:nvSpPr>
      <dsp:spPr>
        <a:xfrm>
          <a:off x="1963800" y="84859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FE7DD-3002-44AD-8FA6-3933968D843D}">
      <dsp:nvSpPr>
        <dsp:cNvPr id="0" name=""/>
        <dsp:cNvSpPr/>
      </dsp:nvSpPr>
      <dsp:spPr>
        <a:xfrm>
          <a:off x="559800" y="247472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Total Budget Request: $47,004,673</a:t>
          </a:r>
        </a:p>
      </dsp:txBody>
      <dsp:txXfrm>
        <a:off x="559800" y="2474724"/>
        <a:ext cx="4320000" cy="648000"/>
      </dsp:txXfrm>
    </dsp:sp>
    <dsp:sp modelId="{465D67CF-79E2-445A-88AF-1F6ACFA454CD}">
      <dsp:nvSpPr>
        <dsp:cNvPr id="0" name=""/>
        <dsp:cNvSpPr/>
      </dsp:nvSpPr>
      <dsp:spPr>
        <a:xfrm>
          <a:off x="559800" y="3175807"/>
          <a:ext cx="4320000" cy="326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 1% decrease from 2022 Budget</a:t>
          </a:r>
        </a:p>
      </dsp:txBody>
      <dsp:txXfrm>
        <a:off x="559800" y="3175807"/>
        <a:ext cx="4320000" cy="326934"/>
      </dsp:txXfrm>
    </dsp:sp>
    <dsp:sp modelId="{85CAE399-4CC4-4177-BFFE-5CDD36210142}">
      <dsp:nvSpPr>
        <dsp:cNvPr id="0" name=""/>
        <dsp:cNvSpPr/>
      </dsp:nvSpPr>
      <dsp:spPr>
        <a:xfrm>
          <a:off x="7039800" y="848595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44D89-6828-4A81-8D0A-31450F7E7AE0}">
      <dsp:nvSpPr>
        <dsp:cNvPr id="0" name=""/>
        <dsp:cNvSpPr/>
      </dsp:nvSpPr>
      <dsp:spPr>
        <a:xfrm>
          <a:off x="5635800" y="247472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Total Levy: $8,808,190       </a:t>
          </a:r>
        </a:p>
      </dsp:txBody>
      <dsp:txXfrm>
        <a:off x="5635800" y="2474724"/>
        <a:ext cx="4320000" cy="648000"/>
      </dsp:txXfrm>
    </dsp:sp>
    <dsp:sp modelId="{1E0FD92E-CFAE-4A10-9FA2-3E1486713F6D}">
      <dsp:nvSpPr>
        <dsp:cNvPr id="0" name=""/>
        <dsp:cNvSpPr/>
      </dsp:nvSpPr>
      <dsp:spPr>
        <a:xfrm>
          <a:off x="5635800" y="3175807"/>
          <a:ext cx="4320000" cy="326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No new tax levy</a:t>
          </a:r>
        </a:p>
      </dsp:txBody>
      <dsp:txXfrm>
        <a:off x="5635800" y="3175807"/>
        <a:ext cx="4320000" cy="3269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68200-96D8-4A30-8C16-365F06DD8587}">
      <dsp:nvSpPr>
        <dsp:cNvPr id="0" name=""/>
        <dsp:cNvSpPr/>
      </dsp:nvSpPr>
      <dsp:spPr>
        <a:xfrm>
          <a:off x="6835249" y="935972"/>
          <a:ext cx="2479368" cy="247982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DC4406-1BAD-4607-96AC-27070226096D}">
      <dsp:nvSpPr>
        <dsp:cNvPr id="0" name=""/>
        <dsp:cNvSpPr/>
      </dsp:nvSpPr>
      <dsp:spPr>
        <a:xfrm>
          <a:off x="6866764" y="980551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2023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247.16</a:t>
          </a:r>
        </a:p>
      </dsp:txBody>
      <dsp:txXfrm>
        <a:off x="7197669" y="1311253"/>
        <a:ext cx="1652912" cy="1653073"/>
      </dsp:txXfrm>
    </dsp:sp>
    <dsp:sp modelId="{7FA3C988-33C6-43E0-8823-E5671881C05A}">
      <dsp:nvSpPr>
        <dsp:cNvPr id="0" name=""/>
        <dsp:cNvSpPr/>
      </dsp:nvSpPr>
      <dsp:spPr>
        <a:xfrm rot="2700000">
          <a:off x="4275737" y="938970"/>
          <a:ext cx="2473396" cy="2473396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8A9F70-7256-4283-ACAA-CDE16578F2A8}">
      <dsp:nvSpPr>
        <dsp:cNvPr id="0" name=""/>
        <dsp:cNvSpPr/>
      </dsp:nvSpPr>
      <dsp:spPr>
        <a:xfrm>
          <a:off x="4355074" y="1018648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# New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6</a:t>
          </a:r>
        </a:p>
      </dsp:txBody>
      <dsp:txXfrm>
        <a:off x="4685979" y="1349349"/>
        <a:ext cx="1652912" cy="1653073"/>
      </dsp:txXfrm>
    </dsp:sp>
    <dsp:sp modelId="{E1655069-2432-44C0-96FC-E2EEB998EE38}">
      <dsp:nvSpPr>
        <dsp:cNvPr id="0" name=""/>
        <dsp:cNvSpPr/>
      </dsp:nvSpPr>
      <dsp:spPr>
        <a:xfrm rot="2700000">
          <a:off x="1713238" y="938970"/>
          <a:ext cx="2473396" cy="2473396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091B04-45E9-4285-A8BD-B15BA5289784}">
      <dsp:nvSpPr>
        <dsp:cNvPr id="0" name=""/>
        <dsp:cNvSpPr/>
      </dsp:nvSpPr>
      <dsp:spPr>
        <a:xfrm>
          <a:off x="1792575" y="1018648"/>
          <a:ext cx="2314723" cy="23144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2022 FTE’s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241.16</a:t>
          </a:r>
        </a:p>
      </dsp:txBody>
      <dsp:txXfrm>
        <a:off x="2123480" y="1349349"/>
        <a:ext cx="1652912" cy="1653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250A-7C10-07D5-556F-237039EC9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52C67-B9BE-D823-1892-FBCEE52C2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4C5F9-31B9-45BD-1A4F-5E3E54C8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8717F-7A9B-42B1-60F0-0880E28E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EFCFC-D61E-8850-D64A-DC5C82335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4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0BC3-1A3D-FB41-EE60-B30F250F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E1551-6E6F-E74E-6C07-33B2E1633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05A91-BFDB-56D6-9D9C-DBFA0771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F2E54-3C7C-5AB0-B3D7-42BDCC8D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15994-AE7D-0436-1E2E-A481C5CA2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7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30451E-AF4E-F893-5536-2EA843012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68950-2BA9-5890-B669-E42A9C8F6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2937E-3EDE-1966-B76F-80FC2183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BA4FD-0794-C0CC-9687-41B8B275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22CA6-F1BA-B2BB-C87B-12B1C70B7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DFAFE-D9A5-98DB-1788-9E2891D2C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B2753-3AFC-0C0C-B2E5-54CD65A3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E4166-E957-3C79-3ACB-9509B0D5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76377-332E-17FB-F451-65BDF8362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E8BC2-B065-8B0A-0E60-F01DEC1B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8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E7E0C-2163-9587-47B7-33AC6192F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9C300-2603-6A54-2308-2E879CC27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89266-8666-7A16-300A-F9DE4D31E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9A214-D4DC-D9E2-72C9-FE03657D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42D47-C0B1-C0B5-5E02-0475BED22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5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CF5FD-CBDD-5CCA-01C4-4BCC6F05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4E193-9824-749E-1AEA-44ACC75B2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FA99A-A8FB-036A-4800-62A31ADD9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AF543-D11E-F7E0-4259-4DB7EB0B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D8433-C573-017C-C35C-B84B2700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F1A11-0C78-9F45-73B6-C7B44D97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8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40120-964F-A517-096E-64041B9FC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0801A-35E3-CFC5-017E-03CC81D81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E1F43-7767-2AC7-58A6-18816CBFA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89DEB3-8180-3A11-7A7D-6747943F0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5F0748-67FB-D056-3F20-46A5B8AE9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15E78-4852-A164-4773-2ED3FAE9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D85DB-C4E4-76CE-5976-9535100B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C2E0C-E0B2-0192-3B02-AC2C94C28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6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634B1-9886-9592-B425-70906319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4130D9-9E6E-8E7E-EFC8-6B2FFE5AC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AE9AE-5C62-840A-4ED0-34422974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C69F2-D345-0602-7AEE-61BAAE11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D8975-02F6-D1E0-576C-B349E264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B266F-EB63-34B2-C9CC-F17F2ADB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45C83-5B3C-004E-F8CF-1D9AD769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8A776-5DEA-7E29-8481-A741387B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0D51D-5FEB-8A8A-9016-0819E8EE7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BDFD1-900F-2183-1B6E-8337FDDE4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5D55D-6D6B-F99B-AEA6-F537A94D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D5DAA-86BB-9C3B-91EF-D951EDF8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06288-3D53-E078-1D97-0EAAD3B8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71AB-C6F1-DE55-7B15-8CEAD8E6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2D2DA3-58C5-3223-D27B-45EB3E50A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5CB7D-42A1-5ACD-6EC8-916D2F3CF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BA374-4594-F765-6F96-FC6DAF25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40E01A-5F57-6CBD-D0E1-BC0A4A18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DB3F4-555F-0BDC-AE13-342ED8663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1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7258A-06B8-6527-7BE9-191E4DF2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80EAC-A236-830C-356B-F09F080D2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CA46E-B036-816D-452C-737B78EA2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7DC7-2341-446C-A80D-90F1C09E8819}" type="datetimeFigureOut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A8AB9-0ABF-6615-229E-3499DDB0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D8011-7C65-BBE5-09FE-46B3AA244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BF48B-DF06-4220-9F1A-FE04D3725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2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027F030-58A9-44B8-ABF5-0372D2954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328306-71F0-4C12-A2D9-7C857146B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81666" y="741294"/>
            <a:ext cx="5422335" cy="5422335"/>
          </a:xfrm>
          <a:custGeom>
            <a:avLst/>
            <a:gdLst>
              <a:gd name="connsiteX0" fmla="*/ 0 w 5422335"/>
              <a:gd name="connsiteY0" fmla="*/ 539819 h 5422335"/>
              <a:gd name="connsiteX1" fmla="*/ 539819 w 5422335"/>
              <a:gd name="connsiteY1" fmla="*/ 0 h 5422335"/>
              <a:gd name="connsiteX2" fmla="*/ 5422335 w 5422335"/>
              <a:gd name="connsiteY2" fmla="*/ 0 h 5422335"/>
              <a:gd name="connsiteX3" fmla="*/ 5422335 w 5422335"/>
              <a:gd name="connsiteY3" fmla="*/ 4816159 h 5422335"/>
              <a:gd name="connsiteX4" fmla="*/ 4816159 w 5422335"/>
              <a:gd name="connsiteY4" fmla="*/ 5422335 h 5422335"/>
              <a:gd name="connsiteX5" fmla="*/ 1331251 w 5422335"/>
              <a:gd name="connsiteY5" fmla="*/ 5422335 h 5422335"/>
              <a:gd name="connsiteX6" fmla="*/ 0 w 5422335"/>
              <a:gd name="connsiteY6" fmla="*/ 4091084 h 5422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22335" h="5422335">
                <a:moveTo>
                  <a:pt x="0" y="539819"/>
                </a:moveTo>
                <a:lnTo>
                  <a:pt x="539819" y="0"/>
                </a:lnTo>
                <a:lnTo>
                  <a:pt x="5422335" y="0"/>
                </a:lnTo>
                <a:lnTo>
                  <a:pt x="5422335" y="4816159"/>
                </a:lnTo>
                <a:lnTo>
                  <a:pt x="4816159" y="5422335"/>
                </a:lnTo>
                <a:lnTo>
                  <a:pt x="1331251" y="5422335"/>
                </a:lnTo>
                <a:lnTo>
                  <a:pt x="0" y="4091084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AB010C-C307-4A53-9D97-39C6AAB2E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917505" y="-622183"/>
            <a:ext cx="1508163" cy="1508163"/>
          </a:xfrm>
          <a:custGeom>
            <a:avLst/>
            <a:gdLst>
              <a:gd name="connsiteX0" fmla="*/ 0 w 1508163"/>
              <a:gd name="connsiteY0" fmla="*/ 1321630 h 1508163"/>
              <a:gd name="connsiteX1" fmla="*/ 1321630 w 1508163"/>
              <a:gd name="connsiteY1" fmla="*/ 0 h 1508163"/>
              <a:gd name="connsiteX2" fmla="*/ 1508163 w 1508163"/>
              <a:gd name="connsiteY2" fmla="*/ 0 h 1508163"/>
              <a:gd name="connsiteX3" fmla="*/ 1508163 w 1508163"/>
              <a:gd name="connsiteY3" fmla="*/ 1508163 h 1508163"/>
              <a:gd name="connsiteX4" fmla="*/ 0 w 1508163"/>
              <a:gd name="connsiteY4" fmla="*/ 1508163 h 150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8163" h="1508163">
                <a:moveTo>
                  <a:pt x="0" y="1321630"/>
                </a:moveTo>
                <a:lnTo>
                  <a:pt x="1321630" y="0"/>
                </a:lnTo>
                <a:lnTo>
                  <a:pt x="1508163" y="0"/>
                </a:lnTo>
                <a:lnTo>
                  <a:pt x="1508163" y="1508163"/>
                </a:lnTo>
                <a:lnTo>
                  <a:pt x="0" y="150816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52C512-4076-456E-AD89-50B031645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53041" y="342543"/>
            <a:ext cx="678106" cy="67810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C24C9E-C2F4-4FA4-947B-6CBAC7C3A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550345" y="2526029"/>
            <a:ext cx="1827638" cy="182763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4B7750-FFCA-4912-AC2E-989EECC94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828903" y="2552919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2494659-52DF-4053-975B-36F06255E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463972" y="5565676"/>
            <a:ext cx="1425687" cy="1425687"/>
          </a:xfrm>
          <a:custGeom>
            <a:avLst/>
            <a:gdLst>
              <a:gd name="connsiteX0" fmla="*/ 0 w 1425687"/>
              <a:gd name="connsiteY0" fmla="*/ 0 h 1425687"/>
              <a:gd name="connsiteX1" fmla="*/ 1425687 w 1425687"/>
              <a:gd name="connsiteY1" fmla="*/ 0 h 1425687"/>
              <a:gd name="connsiteX2" fmla="*/ 1425687 w 1425687"/>
              <a:gd name="connsiteY2" fmla="*/ 819509 h 1425687"/>
              <a:gd name="connsiteX3" fmla="*/ 819509 w 1425687"/>
              <a:gd name="connsiteY3" fmla="*/ 1425687 h 1425687"/>
              <a:gd name="connsiteX4" fmla="*/ 0 w 1425687"/>
              <a:gd name="connsiteY4" fmla="*/ 1425687 h 1425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5687" h="1425687">
                <a:moveTo>
                  <a:pt x="0" y="0"/>
                </a:moveTo>
                <a:lnTo>
                  <a:pt x="1425687" y="0"/>
                </a:lnTo>
                <a:lnTo>
                  <a:pt x="1425687" y="819509"/>
                </a:lnTo>
                <a:lnTo>
                  <a:pt x="819509" y="1425687"/>
                </a:lnTo>
                <a:lnTo>
                  <a:pt x="0" y="1425687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E807326-229C-458C-BDA0-C72126216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CADE1D5-E79C-4CEF-BEFD-B66EFB394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0D0991-75F2-77E5-34C2-942FC0CD7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080808"/>
                </a:solidFill>
              </a:rPr>
              <a:t>Budget 2023 </a:t>
            </a:r>
            <a:br>
              <a:rPr lang="en-US" sz="3600">
                <a:solidFill>
                  <a:srgbClr val="080808"/>
                </a:solidFill>
              </a:rPr>
            </a:br>
            <a:r>
              <a:rPr lang="en-US" sz="3600">
                <a:solidFill>
                  <a:srgbClr val="080808"/>
                </a:solidFill>
              </a:rPr>
              <a:t>Department of Human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6C375D-914F-40BF-9DC1-714C05A1D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1400">
                <a:solidFill>
                  <a:srgbClr val="080808"/>
                </a:solidFill>
              </a:rPr>
              <a:t>Joint Meeting</a:t>
            </a:r>
          </a:p>
          <a:p>
            <a:r>
              <a:rPr lang="en-US" sz="1400">
                <a:solidFill>
                  <a:srgbClr val="080808"/>
                </a:solidFill>
              </a:rPr>
              <a:t>Human Services Board and Budget &amp; Finance Committee</a:t>
            </a:r>
          </a:p>
          <a:p>
            <a:r>
              <a:rPr lang="en-US" sz="1400">
                <a:solidFill>
                  <a:srgbClr val="080808"/>
                </a:solidFill>
              </a:rPr>
              <a:t>8/1/2022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54FC8EB5-1620-43B8-B816-8A91B6EA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43866" y="5708769"/>
            <a:ext cx="2313591" cy="1156796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D544515-9F93-4809-A102-B49C85F46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797" y="6332156"/>
            <a:ext cx="1066816" cy="53340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8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/>
              <a:t>Program Area 2</a:t>
            </a:r>
            <a:r>
              <a:rPr lang="en-US" sz="3600" dirty="0"/>
              <a:t>: Crisis Intervention Services, Institution for Mental Disease (IMD)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457472"/>
            <a:ext cx="4008384" cy="5400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dirty="0"/>
              <a:t>Trends</a:t>
            </a:r>
          </a:p>
          <a:p>
            <a:pPr lvl="1"/>
            <a:r>
              <a:rPr lang="en-US" sz="2900" dirty="0"/>
              <a:t>Increasing Mental Health &amp; Substance Mis-use</a:t>
            </a:r>
          </a:p>
          <a:p>
            <a:pPr lvl="1"/>
            <a:r>
              <a:rPr lang="en-US" sz="2900" dirty="0"/>
              <a:t>Increasing Complexity</a:t>
            </a:r>
          </a:p>
          <a:p>
            <a:pPr lvl="1"/>
            <a:r>
              <a:rPr lang="en-US" sz="2900" dirty="0"/>
              <a:t>Enhanced Crisis Services</a:t>
            </a:r>
          </a:p>
          <a:p>
            <a:pPr marL="0" indent="0">
              <a:buNone/>
            </a:pPr>
            <a:r>
              <a:rPr lang="en-US" sz="2900" dirty="0"/>
              <a:t>Risk Area</a:t>
            </a:r>
          </a:p>
          <a:p>
            <a:pPr lvl="1"/>
            <a:r>
              <a:rPr lang="en-US" sz="2900" dirty="0"/>
              <a:t>Rising Hospitalization/IMD costs</a:t>
            </a:r>
          </a:p>
          <a:p>
            <a:pPr marL="0" indent="0">
              <a:buNone/>
            </a:pPr>
            <a:r>
              <a:rPr lang="en-US" sz="2900" dirty="0"/>
              <a:t>Risk Reduction Strategies </a:t>
            </a:r>
          </a:p>
          <a:p>
            <a:pPr lvl="1"/>
            <a:r>
              <a:rPr lang="en-US" sz="2900" dirty="0"/>
              <a:t>Crisis Early Intervention  &amp; Stabilization Services</a:t>
            </a:r>
          </a:p>
          <a:p>
            <a:pPr lvl="1"/>
            <a:r>
              <a:rPr lang="en-US" sz="2900" dirty="0"/>
              <a:t>Co-Responder Collaboration with Law Enforcement</a:t>
            </a:r>
          </a:p>
          <a:p>
            <a:pPr lvl="1"/>
            <a:r>
              <a:rPr lang="en-US" sz="2900" dirty="0"/>
              <a:t>Community Collaboration Services for Homeless Individuals</a:t>
            </a:r>
          </a:p>
          <a:p>
            <a:pPr lvl="1"/>
            <a:r>
              <a:rPr lang="en-US" sz="2900" dirty="0"/>
              <a:t>Peer Specialists</a:t>
            </a:r>
          </a:p>
          <a:p>
            <a:pPr marL="0" indent="0">
              <a:buNone/>
            </a:pPr>
            <a:r>
              <a:rPr lang="en-US" sz="2900" dirty="0"/>
              <a:t>Positions</a:t>
            </a:r>
          </a:p>
          <a:p>
            <a:pPr lvl="1"/>
            <a:r>
              <a:rPr lang="en-US" sz="2900" dirty="0"/>
              <a:t>New</a:t>
            </a:r>
          </a:p>
          <a:p>
            <a:pPr lvl="2"/>
            <a:r>
              <a:rPr lang="en-US" sz="2500" dirty="0"/>
              <a:t>Social Worker</a:t>
            </a:r>
          </a:p>
          <a:p>
            <a:pPr lvl="2"/>
            <a:r>
              <a:rPr lang="en-US" sz="2500" dirty="0"/>
              <a:t>Peer Specialist</a:t>
            </a:r>
          </a:p>
          <a:p>
            <a:pPr lvl="1"/>
            <a:r>
              <a:rPr lang="en-US" sz="2900" dirty="0"/>
              <a:t>Re-Allocated</a:t>
            </a:r>
          </a:p>
          <a:p>
            <a:pPr lvl="2"/>
            <a:r>
              <a:rPr lang="en-US" sz="2500" dirty="0"/>
              <a:t>Supervisor to Manager</a:t>
            </a:r>
            <a:endParaRPr lang="en-US" sz="2900" dirty="0"/>
          </a:p>
          <a:p>
            <a:pPr marL="457200" lvl="1" indent="0">
              <a:buNone/>
            </a:pPr>
            <a:endParaRPr lang="en-US" sz="2900" dirty="0"/>
          </a:p>
          <a:p>
            <a:pPr marL="457200" lvl="1" indent="0">
              <a:buNone/>
            </a:pPr>
            <a:endParaRPr lang="en-US" sz="2900" dirty="0"/>
          </a:p>
          <a:p>
            <a:pPr marL="457200" lvl="1" indent="0">
              <a:buNone/>
            </a:pPr>
            <a:endParaRPr lang="en-US" sz="2900" dirty="0"/>
          </a:p>
          <a:p>
            <a:pPr lvl="1"/>
            <a:endParaRPr lang="en-US" sz="2900" dirty="0"/>
          </a:p>
          <a:p>
            <a:pPr lvl="1"/>
            <a:endParaRPr lang="en-US" sz="29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endParaRPr lang="en-US" sz="1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DDC3C8-9375-6D7E-A59E-890B5FE51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37289"/>
              </p:ext>
            </p:extLst>
          </p:nvPr>
        </p:nvGraphicFramePr>
        <p:xfrm>
          <a:off x="4815282" y="1779204"/>
          <a:ext cx="6727970" cy="321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682">
                  <a:extLst>
                    <a:ext uri="{9D8B030D-6E8A-4147-A177-3AD203B41FA5}">
                      <a16:colId xmlns:a16="http://schemas.microsoft.com/office/drawing/2014/main" val="2814218138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3677746091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491302890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1860064178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2456893343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2938573085"/>
                    </a:ext>
                  </a:extLst>
                </a:gridCol>
                <a:gridCol w="690048">
                  <a:extLst>
                    <a:ext uri="{9D8B030D-6E8A-4147-A177-3AD203B41FA5}">
                      <a16:colId xmlns:a16="http://schemas.microsoft.com/office/drawing/2014/main" val="378632181"/>
                    </a:ext>
                  </a:extLst>
                </a:gridCol>
              </a:tblGrid>
              <a:tr h="4475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Thru June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23973"/>
                  </a:ext>
                </a:extLst>
              </a:tr>
              <a:tr h="2298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2022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68092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Crisis Clients Served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2,722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1,569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1,776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1,483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999619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Crisis Phone Assessments Completed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3,316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3,517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3,649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3,084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2,783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896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647844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Crisis Mobile Mental Health Assessments Completed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313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329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40829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IMD – Trempealeau &amp; Winnebago # of Admissions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08799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IMD – Trempealeau &amp; Winnebago # of Days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2,859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2,103*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86468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8F52269-2E99-B6A4-14F5-F346BFA20DD5}"/>
              </a:ext>
            </a:extLst>
          </p:cNvPr>
          <p:cNvSpPr txBox="1"/>
          <p:nvPr/>
        </p:nvSpPr>
        <p:spPr>
          <a:xfrm>
            <a:off x="4651853" y="5031196"/>
            <a:ext cx="6727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*Through May of 2022</a:t>
            </a:r>
          </a:p>
        </p:txBody>
      </p:sp>
    </p:spTree>
    <p:extLst>
      <p:ext uri="{BB962C8B-B14F-4D97-AF65-F5344CB8AC3E}">
        <p14:creationId xmlns:p14="http://schemas.microsoft.com/office/powerpoint/2010/main" val="110179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/>
              <a:t>Program Area 3:  Birth to Three, Children’s Long-Term Support (CLTS), Coordinated Services Team (CST)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600" dirty="0"/>
              <a:t>Trends</a:t>
            </a:r>
          </a:p>
          <a:p>
            <a:pPr lvl="1"/>
            <a:r>
              <a:rPr lang="en-US" sz="2600" dirty="0"/>
              <a:t>Staff Onboarding</a:t>
            </a:r>
          </a:p>
          <a:p>
            <a:pPr lvl="1"/>
            <a:r>
              <a:rPr lang="en-US" sz="2600" dirty="0"/>
              <a:t>Re-establishment of CST Services</a:t>
            </a:r>
          </a:p>
          <a:p>
            <a:pPr marL="0" indent="0">
              <a:buNone/>
            </a:pPr>
            <a:r>
              <a:rPr lang="en-US" sz="2600" dirty="0"/>
              <a:t>Risk Area</a:t>
            </a:r>
          </a:p>
          <a:p>
            <a:pPr lvl="1"/>
            <a:r>
              <a:rPr lang="en-US" sz="2600" dirty="0"/>
              <a:t>Minimal Fiscal Risk</a:t>
            </a:r>
          </a:p>
          <a:p>
            <a:pPr lvl="1"/>
            <a:r>
              <a:rPr lang="en-US" sz="2600" dirty="0"/>
              <a:t>CLTS Waitlist</a:t>
            </a:r>
          </a:p>
          <a:p>
            <a:pPr marL="0" indent="0">
              <a:buNone/>
            </a:pPr>
            <a:r>
              <a:rPr lang="en-US" sz="2600" dirty="0"/>
              <a:t>Risk Reduction Strategies</a:t>
            </a:r>
          </a:p>
          <a:p>
            <a:pPr lvl="1"/>
            <a:r>
              <a:rPr lang="en-US" sz="2600" dirty="0"/>
              <a:t>Provides Early Intervention &amp; Prevention Services</a:t>
            </a:r>
          </a:p>
          <a:p>
            <a:pPr lvl="1"/>
            <a:r>
              <a:rPr lang="en-US" sz="2600" dirty="0"/>
              <a:t>Supports Children with their families</a:t>
            </a:r>
          </a:p>
          <a:p>
            <a:pPr lvl="1"/>
            <a:r>
              <a:rPr lang="en-US" sz="2600" dirty="0"/>
              <a:t>CLTS Fully Funded Services</a:t>
            </a:r>
          </a:p>
          <a:p>
            <a:pPr marL="0" indent="0">
              <a:buNone/>
            </a:pPr>
            <a:r>
              <a:rPr lang="en-US" sz="2600" dirty="0"/>
              <a:t>Waitlist</a:t>
            </a:r>
          </a:p>
          <a:p>
            <a:pPr lvl="1"/>
            <a:r>
              <a:rPr lang="en-US" sz="2600" dirty="0"/>
              <a:t>218 Children (23% increase over 2021)</a:t>
            </a:r>
          </a:p>
          <a:p>
            <a:pPr lvl="1"/>
            <a:r>
              <a:rPr lang="en-US" sz="2600" dirty="0"/>
              <a:t>23 Children Enrolled Thru June 2022</a:t>
            </a:r>
          </a:p>
          <a:p>
            <a:pPr marL="0" indent="0">
              <a:buNone/>
            </a:pPr>
            <a:r>
              <a:rPr lang="en-US" sz="2600" dirty="0"/>
              <a:t>Positions</a:t>
            </a:r>
          </a:p>
          <a:p>
            <a:pPr lvl="1"/>
            <a:r>
              <a:rPr lang="en-US" sz="2600" dirty="0"/>
              <a:t>New</a:t>
            </a:r>
          </a:p>
          <a:p>
            <a:pPr marL="914400" lvl="2" indent="0">
              <a:buNone/>
            </a:pPr>
            <a:r>
              <a:rPr lang="en-US" sz="2600" dirty="0"/>
              <a:t>.5 FTE Social Worker - Central Access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00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F1DE92F-E3BF-C368-E548-CFDB75EAB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70283"/>
              </p:ext>
            </p:extLst>
          </p:nvPr>
        </p:nvGraphicFramePr>
        <p:xfrm>
          <a:off x="4857226" y="1779204"/>
          <a:ext cx="6691307" cy="2595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251">
                  <a:extLst>
                    <a:ext uri="{9D8B030D-6E8A-4147-A177-3AD203B41FA5}">
                      <a16:colId xmlns:a16="http://schemas.microsoft.com/office/drawing/2014/main" val="104985118"/>
                    </a:ext>
                  </a:extLst>
                </a:gridCol>
                <a:gridCol w="689862">
                  <a:extLst>
                    <a:ext uri="{9D8B030D-6E8A-4147-A177-3AD203B41FA5}">
                      <a16:colId xmlns:a16="http://schemas.microsoft.com/office/drawing/2014/main" val="3464584941"/>
                    </a:ext>
                  </a:extLst>
                </a:gridCol>
                <a:gridCol w="689861">
                  <a:extLst>
                    <a:ext uri="{9D8B030D-6E8A-4147-A177-3AD203B41FA5}">
                      <a16:colId xmlns:a16="http://schemas.microsoft.com/office/drawing/2014/main" val="3407538955"/>
                    </a:ext>
                  </a:extLst>
                </a:gridCol>
                <a:gridCol w="689861">
                  <a:extLst>
                    <a:ext uri="{9D8B030D-6E8A-4147-A177-3AD203B41FA5}">
                      <a16:colId xmlns:a16="http://schemas.microsoft.com/office/drawing/2014/main" val="2170555231"/>
                    </a:ext>
                  </a:extLst>
                </a:gridCol>
                <a:gridCol w="689861">
                  <a:extLst>
                    <a:ext uri="{9D8B030D-6E8A-4147-A177-3AD203B41FA5}">
                      <a16:colId xmlns:a16="http://schemas.microsoft.com/office/drawing/2014/main" val="691272422"/>
                    </a:ext>
                  </a:extLst>
                </a:gridCol>
                <a:gridCol w="689861">
                  <a:extLst>
                    <a:ext uri="{9D8B030D-6E8A-4147-A177-3AD203B41FA5}">
                      <a16:colId xmlns:a16="http://schemas.microsoft.com/office/drawing/2014/main" val="3822415010"/>
                    </a:ext>
                  </a:extLst>
                </a:gridCol>
                <a:gridCol w="738750">
                  <a:extLst>
                    <a:ext uri="{9D8B030D-6E8A-4147-A177-3AD203B41FA5}">
                      <a16:colId xmlns:a16="http://schemas.microsoft.com/office/drawing/2014/main" val="2990328994"/>
                    </a:ext>
                  </a:extLst>
                </a:gridCol>
              </a:tblGrid>
              <a:tr h="574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effectLst/>
                          <a:latin typeface="+mn-lt"/>
                        </a:rPr>
                        <a:t>Thru June</a:t>
                      </a:r>
                    </a:p>
                  </a:txBody>
                  <a:tcPr marL="13466" marR="13466" marT="134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7578"/>
                  </a:ext>
                </a:extLst>
              </a:tr>
              <a:tr h="314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13466" marR="13466" marT="134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282813"/>
                  </a:ext>
                </a:extLst>
              </a:tr>
              <a:tr h="56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Birth-to-Three Children Served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222 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184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065020"/>
                  </a:ext>
                </a:extLst>
              </a:tr>
              <a:tr h="56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CLTS Waiver Clients Served During the Year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114748"/>
                  </a:ext>
                </a:extLst>
              </a:tr>
              <a:tr h="56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CST Clients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48" marR="7548" marT="75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594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876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270610" cy="1135737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Program Area 4: </a:t>
            </a:r>
            <a:r>
              <a:rPr lang="en-US" sz="4000" dirty="0"/>
              <a:t>Juvenile Detention Center &amp; Corrections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24" y="1782980"/>
            <a:ext cx="5488221" cy="4948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Trends</a:t>
            </a:r>
          </a:p>
          <a:p>
            <a:pPr lvl="1"/>
            <a:r>
              <a:rPr lang="en-US" sz="1900" dirty="0"/>
              <a:t>Decreasing Secure Placements</a:t>
            </a:r>
          </a:p>
          <a:p>
            <a:pPr lvl="1"/>
            <a:r>
              <a:rPr lang="en-US" sz="1900" dirty="0"/>
              <a:t>Increasing Complexity</a:t>
            </a:r>
          </a:p>
          <a:p>
            <a:pPr marL="457200" lvl="1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Risk Area</a:t>
            </a:r>
          </a:p>
          <a:p>
            <a:pPr lvl="1"/>
            <a:r>
              <a:rPr lang="en-US" sz="1900" dirty="0"/>
              <a:t>Potential increase in Juvenile Delinquency</a:t>
            </a:r>
          </a:p>
          <a:p>
            <a:pPr lvl="1"/>
            <a:r>
              <a:rPr lang="en-US" sz="1900" dirty="0"/>
              <a:t>Staffing shortage</a:t>
            </a:r>
          </a:p>
          <a:p>
            <a:pPr lvl="1"/>
            <a:endParaRPr lang="en-US" sz="1900" dirty="0"/>
          </a:p>
          <a:p>
            <a:pPr marL="0" indent="0">
              <a:buNone/>
            </a:pPr>
            <a:r>
              <a:rPr lang="en-US" sz="1900" dirty="0"/>
              <a:t>Risk reduction Strategies</a:t>
            </a:r>
          </a:p>
          <a:p>
            <a:pPr lvl="1"/>
            <a:r>
              <a:rPr lang="en-US" sz="1900" dirty="0"/>
              <a:t>Fee Increase</a:t>
            </a:r>
          </a:p>
          <a:p>
            <a:pPr lvl="1"/>
            <a:r>
              <a:rPr lang="en-US" sz="1900" dirty="0"/>
              <a:t>Additional Staff</a:t>
            </a:r>
          </a:p>
          <a:p>
            <a:pPr marL="0" indent="0">
              <a:buNone/>
            </a:pPr>
            <a:r>
              <a:rPr lang="en-US" sz="1900" dirty="0"/>
              <a:t>Positions</a:t>
            </a:r>
          </a:p>
          <a:p>
            <a:pPr lvl="1"/>
            <a:r>
              <a:rPr lang="en-US" sz="1900" dirty="0"/>
              <a:t>Re-Allocated</a:t>
            </a:r>
          </a:p>
          <a:p>
            <a:pPr lvl="2"/>
            <a:r>
              <a:rPr lang="en-US" sz="1900" dirty="0"/>
              <a:t>.5 JDC Worker to 1.0 JDC Worker</a:t>
            </a:r>
          </a:p>
          <a:p>
            <a:pPr marL="457200" lvl="1" indent="0">
              <a:buNone/>
            </a:pPr>
            <a:endParaRPr lang="en-US" sz="1900" dirty="0"/>
          </a:p>
          <a:p>
            <a:pPr lvl="1"/>
            <a:endParaRPr lang="en-US" sz="2000" dirty="0"/>
          </a:p>
          <a:p>
            <a:endParaRPr lang="en-US" sz="2000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DB0B767-6E64-78E1-962B-F73E13655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98172"/>
              </p:ext>
            </p:extLst>
          </p:nvPr>
        </p:nvGraphicFramePr>
        <p:xfrm>
          <a:off x="5167617" y="1779205"/>
          <a:ext cx="6380915" cy="3814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561">
                  <a:extLst>
                    <a:ext uri="{9D8B030D-6E8A-4147-A177-3AD203B41FA5}">
                      <a16:colId xmlns:a16="http://schemas.microsoft.com/office/drawing/2014/main" val="2129233103"/>
                    </a:ext>
                  </a:extLst>
                </a:gridCol>
                <a:gridCol w="674042">
                  <a:extLst>
                    <a:ext uri="{9D8B030D-6E8A-4147-A177-3AD203B41FA5}">
                      <a16:colId xmlns:a16="http://schemas.microsoft.com/office/drawing/2014/main" val="3010580722"/>
                    </a:ext>
                  </a:extLst>
                </a:gridCol>
                <a:gridCol w="674042">
                  <a:extLst>
                    <a:ext uri="{9D8B030D-6E8A-4147-A177-3AD203B41FA5}">
                      <a16:colId xmlns:a16="http://schemas.microsoft.com/office/drawing/2014/main" val="1147405016"/>
                    </a:ext>
                  </a:extLst>
                </a:gridCol>
                <a:gridCol w="674042">
                  <a:extLst>
                    <a:ext uri="{9D8B030D-6E8A-4147-A177-3AD203B41FA5}">
                      <a16:colId xmlns:a16="http://schemas.microsoft.com/office/drawing/2014/main" val="2608600704"/>
                    </a:ext>
                  </a:extLst>
                </a:gridCol>
                <a:gridCol w="674042">
                  <a:extLst>
                    <a:ext uri="{9D8B030D-6E8A-4147-A177-3AD203B41FA5}">
                      <a16:colId xmlns:a16="http://schemas.microsoft.com/office/drawing/2014/main" val="2876540163"/>
                    </a:ext>
                  </a:extLst>
                </a:gridCol>
                <a:gridCol w="674042">
                  <a:extLst>
                    <a:ext uri="{9D8B030D-6E8A-4147-A177-3AD203B41FA5}">
                      <a16:colId xmlns:a16="http://schemas.microsoft.com/office/drawing/2014/main" val="1361121917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1776694320"/>
                    </a:ext>
                  </a:extLst>
                </a:gridCol>
              </a:tblGrid>
              <a:tr h="466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Thru June</a:t>
                      </a:r>
                    </a:p>
                  </a:txBody>
                  <a:tcPr marL="10792" marR="10792" marT="10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2072"/>
                  </a:ext>
                </a:extLst>
              </a:tr>
              <a:tr h="256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10792" marR="10792" marT="10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145039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Clients in DOC (Lincoln Hills/Copper Lake)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644965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Youth Placed in JDC (All Counties)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002087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Eau Claire County Youth Placed in the JDC Facility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260630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Residents Entering the 180 Program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39296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# of Days Youth Spent in JDC 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5,721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5,537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5,045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4,516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4,836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2,474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16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425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</p:spPr>
        <p:txBody>
          <a:bodyPr>
            <a:normAutofit/>
          </a:bodyPr>
          <a:lstStyle/>
          <a:p>
            <a:r>
              <a:rPr lang="en-US" sz="3600" b="1" dirty="0"/>
              <a:t>Program Area 5</a:t>
            </a:r>
            <a:r>
              <a:rPr lang="en-US" sz="3600" dirty="0"/>
              <a:t>: Adult Protective Services</a:t>
            </a:r>
            <a:endParaRPr lang="en-US" sz="36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970877" cy="43939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200" dirty="0"/>
              <a:t>Trends</a:t>
            </a:r>
          </a:p>
          <a:p>
            <a:pPr lvl="1"/>
            <a:r>
              <a:rPr lang="en-US" sz="2200" dirty="0"/>
              <a:t>Increasing Complexity</a:t>
            </a:r>
          </a:p>
          <a:p>
            <a:pPr lvl="1"/>
            <a:r>
              <a:rPr lang="en-US" sz="2200" dirty="0"/>
              <a:t>2019 Change to Statutory Language Requiring Financial Institutions as Mandated Reporters</a:t>
            </a:r>
          </a:p>
          <a:p>
            <a:pPr marL="0" indent="0">
              <a:buNone/>
            </a:pPr>
            <a:r>
              <a:rPr lang="en-US" sz="2200" dirty="0"/>
              <a:t>Risk Area</a:t>
            </a:r>
          </a:p>
          <a:p>
            <a:pPr lvl="1"/>
            <a:r>
              <a:rPr lang="en-US" sz="2200" dirty="0"/>
              <a:t>Increasing Group Home/CBRF Placements</a:t>
            </a:r>
          </a:p>
          <a:p>
            <a:pPr lvl="1"/>
            <a:r>
              <a:rPr lang="en-US" sz="2200" dirty="0"/>
              <a:t>Increasing Housing Instability</a:t>
            </a:r>
          </a:p>
          <a:p>
            <a:pPr marL="0" indent="0">
              <a:buNone/>
            </a:pPr>
            <a:r>
              <a:rPr lang="en-US" sz="2200" dirty="0"/>
              <a:t>Risk Reduction Strategies</a:t>
            </a:r>
          </a:p>
          <a:p>
            <a:pPr lvl="1"/>
            <a:r>
              <a:rPr lang="en-US" sz="2200" dirty="0"/>
              <a:t>Early Intervention coordination with ADRC</a:t>
            </a:r>
          </a:p>
          <a:p>
            <a:pPr lvl="1"/>
            <a:r>
              <a:rPr lang="en-US" sz="2200" dirty="0"/>
              <a:t>Crisis Response Services</a:t>
            </a:r>
          </a:p>
          <a:p>
            <a:pPr lvl="1"/>
            <a:r>
              <a:rPr lang="en-US" sz="2200" dirty="0"/>
              <a:t>Collaboration with Managed Care Organizations</a:t>
            </a:r>
          </a:p>
          <a:p>
            <a:pPr lvl="1"/>
            <a:r>
              <a:rPr lang="en-US" sz="2200" dirty="0"/>
              <a:t>Connection to Behavioral Health Services</a:t>
            </a:r>
          </a:p>
          <a:p>
            <a:pPr lvl="1"/>
            <a:endParaRPr lang="en-US" sz="1700" dirty="0"/>
          </a:p>
          <a:p>
            <a:endParaRPr lang="en-US" sz="1700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C796E6-AAD4-BAB2-B2FE-8912102C7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762651"/>
              </p:ext>
            </p:extLst>
          </p:nvPr>
        </p:nvGraphicFramePr>
        <p:xfrm>
          <a:off x="5614344" y="1782981"/>
          <a:ext cx="5937298" cy="277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445">
                  <a:extLst>
                    <a:ext uri="{9D8B030D-6E8A-4147-A177-3AD203B41FA5}">
                      <a16:colId xmlns:a16="http://schemas.microsoft.com/office/drawing/2014/main" val="3643526641"/>
                    </a:ext>
                  </a:extLst>
                </a:gridCol>
                <a:gridCol w="654991">
                  <a:extLst>
                    <a:ext uri="{9D8B030D-6E8A-4147-A177-3AD203B41FA5}">
                      <a16:colId xmlns:a16="http://schemas.microsoft.com/office/drawing/2014/main" val="1778403650"/>
                    </a:ext>
                  </a:extLst>
                </a:gridCol>
                <a:gridCol w="654990">
                  <a:extLst>
                    <a:ext uri="{9D8B030D-6E8A-4147-A177-3AD203B41FA5}">
                      <a16:colId xmlns:a16="http://schemas.microsoft.com/office/drawing/2014/main" val="2121439125"/>
                    </a:ext>
                  </a:extLst>
                </a:gridCol>
                <a:gridCol w="654990">
                  <a:extLst>
                    <a:ext uri="{9D8B030D-6E8A-4147-A177-3AD203B41FA5}">
                      <a16:colId xmlns:a16="http://schemas.microsoft.com/office/drawing/2014/main" val="4268772889"/>
                    </a:ext>
                  </a:extLst>
                </a:gridCol>
                <a:gridCol w="654990">
                  <a:extLst>
                    <a:ext uri="{9D8B030D-6E8A-4147-A177-3AD203B41FA5}">
                      <a16:colId xmlns:a16="http://schemas.microsoft.com/office/drawing/2014/main" val="3455502995"/>
                    </a:ext>
                  </a:extLst>
                </a:gridCol>
                <a:gridCol w="654990">
                  <a:extLst>
                    <a:ext uri="{9D8B030D-6E8A-4147-A177-3AD203B41FA5}">
                      <a16:colId xmlns:a16="http://schemas.microsoft.com/office/drawing/2014/main" val="1027416395"/>
                    </a:ext>
                  </a:extLst>
                </a:gridCol>
                <a:gridCol w="703902">
                  <a:extLst>
                    <a:ext uri="{9D8B030D-6E8A-4147-A177-3AD203B41FA5}">
                      <a16:colId xmlns:a16="http://schemas.microsoft.com/office/drawing/2014/main" val="2020349349"/>
                    </a:ext>
                  </a:extLst>
                </a:gridCol>
              </a:tblGrid>
              <a:tr h="520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effectLst/>
                          <a:latin typeface="+mn-lt"/>
                        </a:rPr>
                        <a:t>Thru June</a:t>
                      </a:r>
                    </a:p>
                  </a:txBody>
                  <a:tcPr marL="12293" marR="12293" marT="122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91087"/>
                  </a:ext>
                </a:extLst>
              </a:tr>
              <a:tr h="286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12293" marR="12293" marT="122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904972"/>
                  </a:ext>
                </a:extLst>
              </a:tr>
              <a:tr h="983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Adult and Elders at Risk Reports that were Investigated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547261"/>
                  </a:ext>
                </a:extLst>
              </a:tr>
              <a:tr h="983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Adult and Elders Investigated Reports Substantiated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891" marR="6891" marT="68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11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00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5"/>
            <a:ext cx="6755623" cy="775546"/>
          </a:xfrm>
        </p:spPr>
        <p:txBody>
          <a:bodyPr>
            <a:normAutofit/>
          </a:bodyPr>
          <a:lstStyle/>
          <a:p>
            <a:r>
              <a:rPr lang="en-US" sz="3600" b="1" dirty="0"/>
              <a:t>Program Area 6</a:t>
            </a:r>
            <a:r>
              <a:rPr lang="en-US" sz="3600" dirty="0"/>
              <a:t>: Economic Support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054367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Trends</a:t>
            </a:r>
          </a:p>
          <a:p>
            <a:pPr lvl="1"/>
            <a:r>
              <a:rPr lang="en-US" sz="2000" dirty="0"/>
              <a:t>Caseload increases due to pandemic</a:t>
            </a:r>
          </a:p>
          <a:p>
            <a:pPr marL="0" indent="0">
              <a:buNone/>
            </a:pPr>
            <a:r>
              <a:rPr lang="en-US" sz="2000" dirty="0"/>
              <a:t>Risk Area</a:t>
            </a:r>
          </a:p>
          <a:p>
            <a:pPr lvl="1"/>
            <a:r>
              <a:rPr lang="en-US" sz="2000" dirty="0"/>
              <a:t>Unwinding of Emergency Public Health Order </a:t>
            </a:r>
          </a:p>
          <a:p>
            <a:pPr lvl="1"/>
            <a:r>
              <a:rPr lang="en-US" sz="2000" dirty="0"/>
              <a:t>Keeping &amp; Retaining Staff</a:t>
            </a:r>
          </a:p>
          <a:p>
            <a:pPr marL="0" indent="0">
              <a:buNone/>
            </a:pPr>
            <a:r>
              <a:rPr lang="en-US" sz="2000" dirty="0"/>
              <a:t>Risk Reduction Strategies</a:t>
            </a:r>
          </a:p>
          <a:p>
            <a:pPr lvl="1"/>
            <a:r>
              <a:rPr lang="en-US" sz="2000" dirty="0"/>
              <a:t>Monitoring Public Emergency Status</a:t>
            </a:r>
          </a:p>
          <a:p>
            <a:pPr lvl="1"/>
            <a:r>
              <a:rPr lang="en-US" sz="2000" dirty="0"/>
              <a:t>Medicaid Expansion</a:t>
            </a:r>
          </a:p>
          <a:p>
            <a:pPr lvl="1"/>
            <a:endParaRPr lang="en-US" sz="2000" dirty="0"/>
          </a:p>
          <a:p>
            <a:endParaRPr lang="en-US" sz="2000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56AD3E1-B099-2818-1217-A2F1152807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51985"/>
              </p:ext>
            </p:extLst>
          </p:nvPr>
        </p:nvGraphicFramePr>
        <p:xfrm>
          <a:off x="5211271" y="1779205"/>
          <a:ext cx="6207228" cy="166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671">
                  <a:extLst>
                    <a:ext uri="{9D8B030D-6E8A-4147-A177-3AD203B41FA5}">
                      <a16:colId xmlns:a16="http://schemas.microsoft.com/office/drawing/2014/main" val="3662853862"/>
                    </a:ext>
                  </a:extLst>
                </a:gridCol>
                <a:gridCol w="807124">
                  <a:extLst>
                    <a:ext uri="{9D8B030D-6E8A-4147-A177-3AD203B41FA5}">
                      <a16:colId xmlns:a16="http://schemas.microsoft.com/office/drawing/2014/main" val="4028792152"/>
                    </a:ext>
                  </a:extLst>
                </a:gridCol>
                <a:gridCol w="807124">
                  <a:extLst>
                    <a:ext uri="{9D8B030D-6E8A-4147-A177-3AD203B41FA5}">
                      <a16:colId xmlns:a16="http://schemas.microsoft.com/office/drawing/2014/main" val="689411818"/>
                    </a:ext>
                  </a:extLst>
                </a:gridCol>
                <a:gridCol w="807124">
                  <a:extLst>
                    <a:ext uri="{9D8B030D-6E8A-4147-A177-3AD203B41FA5}">
                      <a16:colId xmlns:a16="http://schemas.microsoft.com/office/drawing/2014/main" val="3195073431"/>
                    </a:ext>
                  </a:extLst>
                </a:gridCol>
                <a:gridCol w="807124">
                  <a:extLst>
                    <a:ext uri="{9D8B030D-6E8A-4147-A177-3AD203B41FA5}">
                      <a16:colId xmlns:a16="http://schemas.microsoft.com/office/drawing/2014/main" val="2610422069"/>
                    </a:ext>
                  </a:extLst>
                </a:gridCol>
                <a:gridCol w="807124">
                  <a:extLst>
                    <a:ext uri="{9D8B030D-6E8A-4147-A177-3AD203B41FA5}">
                      <a16:colId xmlns:a16="http://schemas.microsoft.com/office/drawing/2014/main" val="2218043478"/>
                    </a:ext>
                  </a:extLst>
                </a:gridCol>
                <a:gridCol w="752937">
                  <a:extLst>
                    <a:ext uri="{9D8B030D-6E8A-4147-A177-3AD203B41FA5}">
                      <a16:colId xmlns:a16="http://schemas.microsoft.com/office/drawing/2014/main" val="2730747507"/>
                    </a:ext>
                  </a:extLst>
                </a:gridCol>
              </a:tblGrid>
              <a:tr h="4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Thru June</a:t>
                      </a:r>
                    </a:p>
                  </a:txBody>
                  <a:tcPr marL="11216" marR="11216" marT="112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41644"/>
                  </a:ext>
                </a:extLst>
              </a:tr>
              <a:tr h="263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11216" marR="11216" marT="112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05723"/>
                  </a:ext>
                </a:extLst>
              </a:tr>
              <a:tr h="903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ES Cases Open in Eau Claire County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11,689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11,573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11,776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12,813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14,558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14,867</a:t>
                      </a:r>
                    </a:p>
                  </a:txBody>
                  <a:tcPr marL="6287" marR="6287" marT="62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77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456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71406-22DC-8337-B0F6-31B007E0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Agency, Management, Support, and Overhead (AMSO) - Highlight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A9C4A-09E0-1E99-429A-BE1E7E085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POSITIONS</a:t>
            </a:r>
          </a:p>
          <a:p>
            <a:pPr lvl="1"/>
            <a:r>
              <a:rPr lang="en-US" sz="2000" dirty="0"/>
              <a:t>New</a:t>
            </a:r>
          </a:p>
          <a:p>
            <a:pPr lvl="2"/>
            <a:r>
              <a:rPr lang="en-US" dirty="0"/>
              <a:t>Records Manager – Oversee ALL Aspects of Agency Records</a:t>
            </a:r>
          </a:p>
          <a:p>
            <a:pPr lvl="2"/>
            <a:r>
              <a:rPr lang="en-US" dirty="0"/>
              <a:t>Resource Specialist- Reception </a:t>
            </a:r>
          </a:p>
          <a:p>
            <a:pPr lvl="1"/>
            <a:r>
              <a:rPr lang="en-US" sz="2000" dirty="0"/>
              <a:t>Re-Allocated</a:t>
            </a:r>
          </a:p>
          <a:p>
            <a:pPr lvl="2"/>
            <a:r>
              <a:rPr lang="en-US" dirty="0"/>
              <a:t>Fiscal Associate III to Accountant</a:t>
            </a:r>
          </a:p>
          <a:p>
            <a:pPr lvl="2"/>
            <a:r>
              <a:rPr lang="en-US" dirty="0"/>
              <a:t>12 - Admin 1 to Resource Specialists (Allocated to Various Program Areas)</a:t>
            </a:r>
          </a:p>
          <a:p>
            <a:pPr lvl="2"/>
            <a:r>
              <a:rPr lang="en-US" dirty="0"/>
              <a:t>.5 Data Specialist to 1.0 Data Specialist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96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8BB2-40FD-354F-6630-9BC360D4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A70A1AB-76D0-0CCC-4401-8F68A85789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77016"/>
              </p:ext>
            </p:extLst>
          </p:nvPr>
        </p:nvGraphicFramePr>
        <p:xfrm>
          <a:off x="434341" y="1"/>
          <a:ext cx="11376530" cy="6882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8978">
                  <a:extLst>
                    <a:ext uri="{9D8B030D-6E8A-4147-A177-3AD203B41FA5}">
                      <a16:colId xmlns:a16="http://schemas.microsoft.com/office/drawing/2014/main" val="3170788627"/>
                    </a:ext>
                  </a:extLst>
                </a:gridCol>
                <a:gridCol w="5899813">
                  <a:extLst>
                    <a:ext uri="{9D8B030D-6E8A-4147-A177-3AD203B41FA5}">
                      <a16:colId xmlns:a16="http://schemas.microsoft.com/office/drawing/2014/main" val="1951100771"/>
                    </a:ext>
                  </a:extLst>
                </a:gridCol>
                <a:gridCol w="869692">
                  <a:extLst>
                    <a:ext uri="{9D8B030D-6E8A-4147-A177-3AD203B41FA5}">
                      <a16:colId xmlns:a16="http://schemas.microsoft.com/office/drawing/2014/main" val="2531057453"/>
                    </a:ext>
                  </a:extLst>
                </a:gridCol>
                <a:gridCol w="2468047">
                  <a:extLst>
                    <a:ext uri="{9D8B030D-6E8A-4147-A177-3AD203B41FA5}">
                      <a16:colId xmlns:a16="http://schemas.microsoft.com/office/drawing/2014/main" val="3311613865"/>
                    </a:ext>
                  </a:extLst>
                </a:gridCol>
              </a:tblGrid>
              <a:tr h="27441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>
                          <a:effectLst/>
                        </a:rPr>
                        <a:t>DHS 2023 Position Requests</a:t>
                      </a:r>
                      <a:endParaRPr lang="en-US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324928"/>
                  </a:ext>
                </a:extLst>
              </a:tr>
              <a:tr h="3404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4097107509"/>
                  </a:ext>
                </a:extLst>
              </a:tr>
              <a:tr h="29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Division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Position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# FTE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Change in Tax Levy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51716"/>
                  </a:ext>
                </a:extLst>
              </a:tr>
              <a:tr h="24430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1066908570"/>
                  </a:ext>
                </a:extLst>
              </a:tr>
              <a:tr h="2443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 dirty="0">
                          <a:effectLst/>
                        </a:rPr>
                        <a:t>New Positions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06208"/>
                  </a:ext>
                </a:extLst>
              </a:tr>
              <a:tr h="244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</a:t>
                      </a: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Records Manager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27,250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74962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Family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Social Worker - Central Access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    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2238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Behavioral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Crisis Social Worker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8,070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627521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Behavioral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Crisis Peer Specialist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6,653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649589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</a:t>
                      </a: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Resource Specialist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1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 $                       21,635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81049"/>
                  </a:ext>
                </a:extLst>
              </a:tr>
              <a:tr h="2991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New Positions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 $                       63,609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26072"/>
                  </a:ext>
                </a:extLst>
              </a:tr>
              <a:tr h="24430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1026039681"/>
                  </a:ext>
                </a:extLst>
              </a:tr>
              <a:tr h="2443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 dirty="0">
                          <a:effectLst/>
                        </a:rPr>
                        <a:t>Abolish/Create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137943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Family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Senior Social worker to Social Work Supervisor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1,346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84096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Behavioral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Crisis Supervisor to Crisis Manager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    371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66812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</a:t>
                      </a: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Fiscal Associate III to Accountant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    396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63932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</a:t>
                      </a: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Admin 1 to Resource Specialist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6,377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228053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Family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JDC Worker .5 to JDC Worker 1.0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10,647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603530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</a:t>
                      </a: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.5 Data Specialist to 1.0 Data Specialist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0.5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 $                         2,788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83968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Abolish/Create Positions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 $                         21,925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9833"/>
                  </a:ext>
                </a:extLst>
              </a:tr>
              <a:tr h="270172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dbl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3574634922"/>
                  </a:ext>
                </a:extLst>
              </a:tr>
              <a:tr h="24430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 dirty="0">
                          <a:effectLst/>
                        </a:rPr>
                        <a:t>Title Change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809315"/>
                  </a:ext>
                </a:extLst>
              </a:tr>
              <a:tr h="259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Family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Juvenile Court Intake Worker to Case Manager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1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 $                                -  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342787"/>
                  </a:ext>
                </a:extLst>
              </a:tr>
              <a:tr h="2443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 Title Changes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$                                 -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680360"/>
                  </a:ext>
                </a:extLst>
              </a:tr>
              <a:tr h="29026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3272351107"/>
                  </a:ext>
                </a:extLst>
              </a:tr>
              <a:tr h="262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 $                       85,534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65" marR="3465" marT="3465" marB="0" anchor="b"/>
                </a:tc>
                <a:extLst>
                  <a:ext uri="{0D108BD9-81ED-4DB2-BD59-A6C34878D82A}">
                    <a16:rowId xmlns:a16="http://schemas.microsoft.com/office/drawing/2014/main" val="228943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704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2D9AB14-A412-40DD-AC03-2486CFF7D1C5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Budget Summary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FE4FE8E-EC2A-4391-98FF-940D78988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020" y="1758309"/>
            <a:ext cx="9692780" cy="47345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Budget Responsive to County Strategic Plan and Critical Community Issues: </a:t>
            </a:r>
          </a:p>
          <a:p>
            <a:pPr lvl="1"/>
            <a:r>
              <a:rPr lang="en-US" sz="1800" dirty="0"/>
              <a:t>Demand for Mental Health &amp; Substance Use Disorder Services</a:t>
            </a:r>
          </a:p>
          <a:p>
            <a:pPr lvl="1"/>
            <a:r>
              <a:rPr lang="en-US" sz="1800" dirty="0"/>
              <a:t>Early Intervention Services</a:t>
            </a:r>
          </a:p>
          <a:p>
            <a:pPr lvl="1"/>
            <a:r>
              <a:rPr lang="en-US" sz="1800" dirty="0"/>
              <a:t>Ongoing Crisis Stabilization Services</a:t>
            </a:r>
          </a:p>
          <a:p>
            <a:pPr lvl="1"/>
            <a:r>
              <a:rPr lang="en-US" sz="1800" dirty="0"/>
              <a:t>Homeless and Unhoused Needs</a:t>
            </a:r>
          </a:p>
          <a:p>
            <a:pPr lvl="1"/>
            <a:r>
              <a:rPr lang="en-US" sz="1800" dirty="0"/>
              <a:t>Operation Efficiencies</a:t>
            </a:r>
          </a:p>
          <a:p>
            <a:pPr lvl="1"/>
            <a:r>
              <a:rPr lang="en-US" sz="1800" dirty="0"/>
              <a:t>Workforce Wellbeing &amp; Retention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Proposed Budget: $47,004,673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Requested Tax Levy: $8,808,190 ( No new levy)</a:t>
            </a:r>
          </a:p>
          <a:p>
            <a:pPr lvl="1"/>
            <a:r>
              <a:rPr lang="en-US" sz="1800" dirty="0"/>
              <a:t>6 New FTE’s</a:t>
            </a:r>
          </a:p>
          <a:p>
            <a:pPr lvl="1"/>
            <a:r>
              <a:rPr lang="en-US" sz="1800" dirty="0"/>
              <a:t>Re-Allocation of 17 positions &amp; 1 Retitled Position</a:t>
            </a:r>
          </a:p>
          <a:p>
            <a:pPr lvl="1"/>
            <a:r>
              <a:rPr lang="en-US" sz="1800" dirty="0"/>
              <a:t>Increase Wages by 3%</a:t>
            </a:r>
          </a:p>
          <a:p>
            <a:pPr lvl="1"/>
            <a:r>
              <a:rPr lang="en-US" sz="1800" dirty="0"/>
              <a:t>Increase Health Insurance 9.5%</a:t>
            </a:r>
          </a:p>
          <a:p>
            <a:pPr marL="457200" lvl="1"/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586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A77A3-D86D-4EF0-9EE8-1CB0B75C5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781" y="190773"/>
            <a:ext cx="10173010" cy="961752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/>
              <a:t>Mission and Vision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52EA170-7C60-406B-910C-5CEE2DC49D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06780" y="182404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C1512-6A2D-4521-BBC7-AA05D3EA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2778" y="529877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54A510F-A1EE-4403-AD2C-2DFC24ED792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2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5D99E3-F4F4-4B3E-81CA-623FFCFBE7BD}"/>
              </a:ext>
            </a:extLst>
          </p:cNvPr>
          <p:cNvSpPr txBox="1">
            <a:spLocks/>
          </p:cNvSpPr>
          <p:nvPr/>
        </p:nvSpPr>
        <p:spPr>
          <a:xfrm>
            <a:off x="635000" y="640823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Statutory 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Responsibility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E11FAF9C-96E7-66FD-DED8-C88E6B07B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10004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8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A78E49A9-1EE6-5B2F-404C-E17F477B62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75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9A2056-1ED2-4FEF-86B8-AB36083E907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b="1"/>
              <a:t>Budget Focus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F7FD9AF-41EB-135A-B06D-D55D2ED6B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0977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949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4A51E-9CE4-0DE7-750B-C0A73C692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Initial 2023 Budget Request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7369E6A5-3452-A92B-D22E-98A8CE121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9408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576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843D730-FF1C-45FE-A22D-FDC25A17B3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3900" y="11271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3C355A9-98C7-461B-BDCD-FC205FA6E745}"/>
              </a:ext>
            </a:extLst>
          </p:cNvPr>
          <p:cNvSpPr/>
          <p:nvPr/>
        </p:nvSpPr>
        <p:spPr>
          <a:xfrm>
            <a:off x="1" y="0"/>
            <a:ext cx="12191999" cy="64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Positions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- Current and Proposed</a:t>
            </a:r>
          </a:p>
        </p:txBody>
      </p:sp>
    </p:spTree>
    <p:extLst>
      <p:ext uri="{BB962C8B-B14F-4D97-AF65-F5344CB8AC3E}">
        <p14:creationId xmlns:p14="http://schemas.microsoft.com/office/powerpoint/2010/main" val="94229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7023E-1661-5DAB-61D5-89CAC52A5532}"/>
              </a:ext>
            </a:extLst>
          </p:cNvPr>
          <p:cNvSpPr txBox="1"/>
          <p:nvPr/>
        </p:nvSpPr>
        <p:spPr>
          <a:xfrm>
            <a:off x="838200" y="6372947"/>
            <a:ext cx="83688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 This does not include Great Rivers Consortium Pass Through Grants – Fund 206</a:t>
            </a:r>
          </a:p>
          <a:p>
            <a:endParaRPr lang="en-US" sz="1200" dirty="0"/>
          </a:p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7F15DEE-4C12-4D71-AB8F-9699D9857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878976"/>
              </p:ext>
            </p:extLst>
          </p:nvPr>
        </p:nvGraphicFramePr>
        <p:xfrm>
          <a:off x="248194" y="313509"/>
          <a:ext cx="11639006" cy="586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7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/>
              <a:t>Program Area 1:</a:t>
            </a:r>
            <a:r>
              <a:rPr lang="en-US" sz="3600" dirty="0"/>
              <a:t> Child Protective Services and Youth Justice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457470"/>
            <a:ext cx="4008384" cy="5400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Trends</a:t>
            </a:r>
          </a:p>
          <a:p>
            <a:pPr lvl="1"/>
            <a:r>
              <a:rPr lang="en-US" sz="1700" dirty="0"/>
              <a:t>Decreasing Placements</a:t>
            </a:r>
          </a:p>
          <a:p>
            <a:pPr lvl="1"/>
            <a:r>
              <a:rPr lang="en-US" sz="1700" dirty="0"/>
              <a:t>Increasing Complexity</a:t>
            </a:r>
          </a:p>
          <a:p>
            <a:pPr marL="0" indent="0">
              <a:buNone/>
            </a:pPr>
            <a:r>
              <a:rPr lang="en-US" sz="1700" dirty="0"/>
              <a:t>Risk Area</a:t>
            </a:r>
          </a:p>
          <a:p>
            <a:pPr lvl="1"/>
            <a:r>
              <a:rPr lang="en-US" sz="1700" dirty="0"/>
              <a:t>Out of Home Placement Costs</a:t>
            </a:r>
          </a:p>
          <a:p>
            <a:pPr lvl="1"/>
            <a:r>
              <a:rPr lang="en-US" sz="1700" dirty="0"/>
              <a:t>Out of State Placements</a:t>
            </a:r>
          </a:p>
          <a:p>
            <a:pPr marL="0" indent="0">
              <a:buNone/>
            </a:pPr>
            <a:r>
              <a:rPr lang="en-US" sz="1700" dirty="0"/>
              <a:t>Risk Reduction Strategies </a:t>
            </a:r>
          </a:p>
          <a:p>
            <a:pPr lvl="1"/>
            <a:r>
              <a:rPr lang="en-US" sz="1700" dirty="0"/>
              <a:t>Early Intervention &amp; Prevention</a:t>
            </a:r>
          </a:p>
          <a:p>
            <a:pPr lvl="1"/>
            <a:r>
              <a:rPr lang="en-US" sz="1700" dirty="0"/>
              <a:t>Increasing In-Home Services</a:t>
            </a:r>
          </a:p>
          <a:p>
            <a:pPr marL="0" indent="0">
              <a:buNone/>
            </a:pPr>
            <a:r>
              <a:rPr lang="en-US" sz="1700" dirty="0"/>
              <a:t>Positions</a:t>
            </a:r>
          </a:p>
          <a:p>
            <a:pPr lvl="1"/>
            <a:r>
              <a:rPr lang="en-US" sz="1700" dirty="0"/>
              <a:t>Re-Allocated</a:t>
            </a:r>
          </a:p>
          <a:p>
            <a:pPr lvl="2"/>
            <a:r>
              <a:rPr lang="en-US" sz="1700" dirty="0"/>
              <a:t>Senior Social Worker to Social Work Supervisor</a:t>
            </a:r>
          </a:p>
          <a:p>
            <a:pPr marL="914400" lvl="2" indent="0">
              <a:buNone/>
            </a:pPr>
            <a:endParaRPr lang="en-US" sz="1700" dirty="0"/>
          </a:p>
          <a:p>
            <a:pPr lvl="1"/>
            <a:endParaRPr lang="en-US" sz="2000" dirty="0"/>
          </a:p>
          <a:p>
            <a:endParaRPr lang="en-US" sz="2000" dirty="0"/>
          </a:p>
        </p:txBody>
      </p:sp>
      <p:grpSp>
        <p:nvGrpSpPr>
          <p:cNvPr id="33" name="Group 25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434CC98-F80E-3A98-917B-347653636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42986"/>
              </p:ext>
            </p:extLst>
          </p:nvPr>
        </p:nvGraphicFramePr>
        <p:xfrm>
          <a:off x="4907562" y="1564481"/>
          <a:ext cx="6640969" cy="4063660"/>
        </p:xfrm>
        <a:graphic>
          <a:graphicData uri="http://schemas.openxmlformats.org/drawingml/2006/table">
            <a:tbl>
              <a:tblPr firstRow="1" bandRow="1"/>
              <a:tblGrid>
                <a:gridCol w="2400710">
                  <a:extLst>
                    <a:ext uri="{9D8B030D-6E8A-4147-A177-3AD203B41FA5}">
                      <a16:colId xmlns:a16="http://schemas.microsoft.com/office/drawing/2014/main" val="1856173712"/>
                    </a:ext>
                  </a:extLst>
                </a:gridCol>
                <a:gridCol w="716183">
                  <a:extLst>
                    <a:ext uri="{9D8B030D-6E8A-4147-A177-3AD203B41FA5}">
                      <a16:colId xmlns:a16="http://schemas.microsoft.com/office/drawing/2014/main" val="390299092"/>
                    </a:ext>
                  </a:extLst>
                </a:gridCol>
                <a:gridCol w="716183">
                  <a:extLst>
                    <a:ext uri="{9D8B030D-6E8A-4147-A177-3AD203B41FA5}">
                      <a16:colId xmlns:a16="http://schemas.microsoft.com/office/drawing/2014/main" val="2861720287"/>
                    </a:ext>
                  </a:extLst>
                </a:gridCol>
                <a:gridCol w="716183">
                  <a:extLst>
                    <a:ext uri="{9D8B030D-6E8A-4147-A177-3AD203B41FA5}">
                      <a16:colId xmlns:a16="http://schemas.microsoft.com/office/drawing/2014/main" val="185780658"/>
                    </a:ext>
                  </a:extLst>
                </a:gridCol>
                <a:gridCol w="716183">
                  <a:extLst>
                    <a:ext uri="{9D8B030D-6E8A-4147-A177-3AD203B41FA5}">
                      <a16:colId xmlns:a16="http://schemas.microsoft.com/office/drawing/2014/main" val="1623675405"/>
                    </a:ext>
                  </a:extLst>
                </a:gridCol>
                <a:gridCol w="716183">
                  <a:extLst>
                    <a:ext uri="{9D8B030D-6E8A-4147-A177-3AD203B41FA5}">
                      <a16:colId xmlns:a16="http://schemas.microsoft.com/office/drawing/2014/main" val="2232856041"/>
                    </a:ext>
                  </a:extLst>
                </a:gridCol>
                <a:gridCol w="659344">
                  <a:extLst>
                    <a:ext uri="{9D8B030D-6E8A-4147-A177-3AD203B41FA5}">
                      <a16:colId xmlns:a16="http://schemas.microsoft.com/office/drawing/2014/main" val="4272090237"/>
                    </a:ext>
                  </a:extLst>
                </a:gridCol>
              </a:tblGrid>
              <a:tr h="45770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Thru June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48814"/>
                  </a:ext>
                </a:extLst>
              </a:tr>
              <a:tr h="23333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766352"/>
                  </a:ext>
                </a:extLst>
              </a:tr>
              <a:tr h="51850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CPS Reports Received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1,535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1,527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1,342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1,219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1,310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355179"/>
                  </a:ext>
                </a:extLst>
              </a:tr>
              <a:tr h="51850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CPS Reports Screened In for Assessment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972656"/>
                  </a:ext>
                </a:extLst>
              </a:tr>
              <a:tr h="51850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Child Welfare Reports Screened In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839523"/>
                  </a:ext>
                </a:extLst>
              </a:tr>
              <a:tr h="68208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Children in Out-of-Home Placements at end of time period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236413"/>
                  </a:ext>
                </a:extLst>
              </a:tr>
              <a:tr h="51850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Placements in Residential Care Centers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122711"/>
                  </a:ext>
                </a:extLst>
              </a:tr>
              <a:tr h="369545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effectLst/>
                          <a:latin typeface="+mn-lt"/>
                        </a:rPr>
                        <a:t>% of Placements with Kin (Relatives)</a:t>
                      </a:r>
                    </a:p>
                  </a:txBody>
                  <a:tcPr marL="145967" marR="9731" marT="9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34%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47%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54%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53%</a:t>
                      </a:r>
                    </a:p>
                  </a:txBody>
                  <a:tcPr marL="9731" marR="9731" marT="9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90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7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F3BE1-6CB6-D629-3996-716B73AD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302004"/>
            <a:ext cx="10992063" cy="1368237"/>
          </a:xfrm>
        </p:spPr>
        <p:txBody>
          <a:bodyPr>
            <a:normAutofit fontScale="90000"/>
          </a:bodyPr>
          <a:lstStyle/>
          <a:p>
            <a:br>
              <a:rPr lang="en-US" sz="1400" b="1" dirty="0"/>
            </a:br>
            <a:br>
              <a:rPr lang="en-US" sz="1400" b="1" dirty="0"/>
            </a:br>
            <a:r>
              <a:rPr lang="en-US" sz="4000" b="1" dirty="0"/>
              <a:t>Program Area 2: </a:t>
            </a:r>
            <a:r>
              <a:rPr lang="en-US" sz="4000" dirty="0"/>
              <a:t>Community Support Program (CSP), Comprehensive Community Services (CCS), Clinic, &amp; Treatment Courts</a:t>
            </a:r>
            <a:br>
              <a:rPr lang="en-US" sz="1400" dirty="0"/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9600E-6E91-410B-0216-E094AECD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0"/>
            <a:ext cx="4008384" cy="47730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dirty="0"/>
              <a:t>Trends</a:t>
            </a:r>
          </a:p>
          <a:p>
            <a:pPr lvl="1"/>
            <a:r>
              <a:rPr lang="en-US" sz="2200" dirty="0"/>
              <a:t>Increasing Mental Health Services</a:t>
            </a:r>
          </a:p>
          <a:p>
            <a:pPr lvl="1"/>
            <a:r>
              <a:rPr lang="en-US" sz="2200" dirty="0"/>
              <a:t>Decreasing Waitlists</a:t>
            </a:r>
          </a:p>
          <a:p>
            <a:pPr lvl="1"/>
            <a:r>
              <a:rPr lang="en-US" sz="2200" dirty="0"/>
              <a:t>Gainful Employment &amp; Participation</a:t>
            </a:r>
          </a:p>
          <a:p>
            <a:pPr marL="0" indent="0">
              <a:buNone/>
            </a:pPr>
            <a:r>
              <a:rPr lang="en-US" sz="2200" dirty="0"/>
              <a:t>Risk Area</a:t>
            </a:r>
          </a:p>
          <a:p>
            <a:pPr lvl="1"/>
            <a:r>
              <a:rPr lang="en-US" sz="2200" dirty="0"/>
              <a:t>Increasing Complexity</a:t>
            </a:r>
          </a:p>
          <a:p>
            <a:pPr lvl="1"/>
            <a:r>
              <a:rPr lang="en-US" sz="2200" dirty="0"/>
              <a:t>Increasing Housing Instability </a:t>
            </a:r>
          </a:p>
          <a:p>
            <a:pPr marL="0" indent="0">
              <a:buNone/>
            </a:pPr>
            <a:r>
              <a:rPr lang="en-US" sz="2200" dirty="0"/>
              <a:t>Risk Reduction Strategies </a:t>
            </a:r>
          </a:p>
          <a:p>
            <a:pPr lvl="1"/>
            <a:r>
              <a:rPr lang="en-US" sz="2200" dirty="0"/>
              <a:t>Provide Least Restrictive Environment</a:t>
            </a:r>
          </a:p>
          <a:p>
            <a:pPr lvl="1"/>
            <a:r>
              <a:rPr lang="en-US" sz="2200" dirty="0"/>
              <a:t>Support Autonomy &amp; Independence</a:t>
            </a:r>
          </a:p>
          <a:p>
            <a:pPr marL="0" indent="0">
              <a:buNone/>
            </a:pPr>
            <a:r>
              <a:rPr lang="en-US" sz="2200" dirty="0"/>
              <a:t>Waitlist</a:t>
            </a:r>
          </a:p>
          <a:p>
            <a:pPr lvl="1"/>
            <a:r>
              <a:rPr lang="en-US" sz="2200" dirty="0"/>
              <a:t>CCS – 27 Participants</a:t>
            </a:r>
          </a:p>
          <a:p>
            <a:pPr marL="914400" lvl="2" indent="0">
              <a:buNone/>
            </a:pPr>
            <a:r>
              <a:rPr lang="en-US" sz="2200" dirty="0"/>
              <a:t>     (20 Adults/7 Youth)</a:t>
            </a:r>
          </a:p>
          <a:p>
            <a:pPr lvl="1"/>
            <a:r>
              <a:rPr lang="en-US" sz="2200" dirty="0"/>
              <a:t>Clinic – 9 Clients</a:t>
            </a:r>
          </a:p>
          <a:p>
            <a:pPr marL="457200" lvl="1" indent="0">
              <a:buNone/>
            </a:pPr>
            <a:r>
              <a:rPr lang="en-US" sz="2200" dirty="0"/>
              <a:t>(2-Therapy, 1 Therapy/Med Management, 6 – Med Management)</a:t>
            </a:r>
          </a:p>
          <a:p>
            <a:pPr marL="0" indent="0">
              <a:buNone/>
            </a:pPr>
            <a:r>
              <a:rPr lang="en-US" sz="2200" dirty="0"/>
              <a:t>New Position</a:t>
            </a:r>
          </a:p>
          <a:p>
            <a:pPr lvl="1"/>
            <a:r>
              <a:rPr lang="en-US" sz="2200" dirty="0"/>
              <a:t>New</a:t>
            </a:r>
          </a:p>
          <a:p>
            <a:pPr marL="914400" lvl="2" indent="0">
              <a:buNone/>
            </a:pPr>
            <a:r>
              <a:rPr lang="en-US" sz="2200" dirty="0"/>
              <a:t>.5 FTE Social Worker - Central Access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endParaRPr lang="en-US" sz="17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FD5F82-07A9-47E3-BBA5-6AE2D341D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656655"/>
              </p:ext>
            </p:extLst>
          </p:nvPr>
        </p:nvGraphicFramePr>
        <p:xfrm>
          <a:off x="4764947" y="1779204"/>
          <a:ext cx="6778303" cy="2512805"/>
        </p:xfrm>
        <a:graphic>
          <a:graphicData uri="http://schemas.openxmlformats.org/drawingml/2006/table">
            <a:tbl>
              <a:tblPr firstRow="1" bandRow="1"/>
              <a:tblGrid>
                <a:gridCol w="2079157">
                  <a:extLst>
                    <a:ext uri="{9D8B030D-6E8A-4147-A177-3AD203B41FA5}">
                      <a16:colId xmlns:a16="http://schemas.microsoft.com/office/drawing/2014/main" val="2940284346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1701755939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1525823960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3156440130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212735521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3082874798"/>
                    </a:ext>
                  </a:extLst>
                </a:gridCol>
                <a:gridCol w="783191">
                  <a:extLst>
                    <a:ext uri="{9D8B030D-6E8A-4147-A177-3AD203B41FA5}">
                      <a16:colId xmlns:a16="http://schemas.microsoft.com/office/drawing/2014/main" val="3655042661"/>
                    </a:ext>
                  </a:extLst>
                </a:gridCol>
              </a:tblGrid>
              <a:tr h="65360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Thru June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40639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2219"/>
                  </a:ext>
                </a:extLst>
              </a:tr>
              <a:tr h="38702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CSP Clients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47363"/>
                  </a:ext>
                </a:extLst>
              </a:tr>
              <a:tr h="38702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CCS Clients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21679"/>
                  </a:ext>
                </a:extLst>
              </a:tr>
              <a:tr h="38702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Clients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684059"/>
                  </a:ext>
                </a:extLst>
              </a:tr>
              <a:tr h="38702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Court Clients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4" marR="7784" marT="77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06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48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5D7C07B256BA44BDE14F5492266E54" ma:contentTypeVersion="2" ma:contentTypeDescription="Create a new document." ma:contentTypeScope="" ma:versionID="5df5da8acb9e089bffa5113445214bd5">
  <xsd:schema xmlns:xsd="http://www.w3.org/2001/XMLSchema" xmlns:xs="http://www.w3.org/2001/XMLSchema" xmlns:p="http://schemas.microsoft.com/office/2006/metadata/properties" xmlns:ns3="ee59a7c6-d993-4046-be9a-8c874c37742a" targetNamespace="http://schemas.microsoft.com/office/2006/metadata/properties" ma:root="true" ma:fieldsID="f6dd2cfdf4cbf603cc18c3587bf36d91" ns3:_="">
    <xsd:import namespace="ee59a7c6-d993-4046-be9a-8c874c3774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9a7c6-d993-4046-be9a-8c874c377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983E30-D8F1-496B-85F9-97AFE9347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9a7c6-d993-4046-be9a-8c874c3774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CDA512-551B-424D-BB8B-76F0902E11A0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ee59a7c6-d993-4046-be9a-8c874c37742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1FADE4A-3D5D-4792-98E7-F1A44190B9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1427</Words>
  <Application>Microsoft Office PowerPoint</Application>
  <PresentationFormat>Widescreen</PresentationFormat>
  <Paragraphs>542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Budget 2023  Department of Human Services</vt:lpstr>
      <vt:lpstr>Mission and Vision</vt:lpstr>
      <vt:lpstr>PowerPoint Presentation</vt:lpstr>
      <vt:lpstr>PowerPoint Presentation</vt:lpstr>
      <vt:lpstr>Initial 2023 Budget Request</vt:lpstr>
      <vt:lpstr>PowerPoint Presentation</vt:lpstr>
      <vt:lpstr>PowerPoint Presentation</vt:lpstr>
      <vt:lpstr>Program Area 1: Child Protective Services and Youth Justice</vt:lpstr>
      <vt:lpstr>  Program Area 2: Community Support Program (CSP), Comprehensive Community Services (CCS), Clinic, &amp; Treatment Courts  </vt:lpstr>
      <vt:lpstr>Program Area 2: Crisis Intervention Services, Institution for Mental Disease (IMD)</vt:lpstr>
      <vt:lpstr>Program Area 3:  Birth to Three, Children’s Long-Term Support (CLTS), Coordinated Services Team (CST)</vt:lpstr>
      <vt:lpstr>Program Area 4: Juvenile Detention Center &amp; Corrections </vt:lpstr>
      <vt:lpstr>Program Area 5: Adult Protective Services</vt:lpstr>
      <vt:lpstr>Program Area 6: Economic Support</vt:lpstr>
      <vt:lpstr>Agency, Management, Support, and Overhead (AMSO) - Highlight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2023  Department of Human Services</dc:title>
  <dc:creator>Diane Cable</dc:creator>
  <cp:lastModifiedBy>Vickie Gardner</cp:lastModifiedBy>
  <cp:revision>88</cp:revision>
  <dcterms:created xsi:type="dcterms:W3CDTF">2022-07-21T01:51:28Z</dcterms:created>
  <dcterms:modified xsi:type="dcterms:W3CDTF">2022-07-29T21:09:27Z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0x0101007E5D7C07B256BA44BDE14F5492266E54</vt:lpwstr>
  </property>
</Properties>
</file>