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9" r:id="rId1"/>
  </p:sldMasterIdLst>
  <p:notesMasterIdLst>
    <p:notesMasterId r:id="rId34"/>
  </p:notesMasterIdLst>
  <p:sldIdLst>
    <p:sldId id="256" r:id="rId2"/>
    <p:sldId id="276" r:id="rId3"/>
    <p:sldId id="353" r:id="rId4"/>
    <p:sldId id="263" r:id="rId5"/>
    <p:sldId id="346" r:id="rId6"/>
    <p:sldId id="349" r:id="rId7"/>
    <p:sldId id="344" r:id="rId8"/>
    <p:sldId id="368" r:id="rId9"/>
    <p:sldId id="347" r:id="rId10"/>
    <p:sldId id="348" r:id="rId11"/>
    <p:sldId id="369" r:id="rId12"/>
    <p:sldId id="350" r:id="rId13"/>
    <p:sldId id="351" r:id="rId14"/>
    <p:sldId id="352" r:id="rId15"/>
    <p:sldId id="324" r:id="rId16"/>
    <p:sldId id="370" r:id="rId17"/>
    <p:sldId id="367" r:id="rId18"/>
    <p:sldId id="262" r:id="rId19"/>
    <p:sldId id="366" r:id="rId20"/>
    <p:sldId id="365" r:id="rId21"/>
    <p:sldId id="257" r:id="rId22"/>
    <p:sldId id="258" r:id="rId23"/>
    <p:sldId id="259" r:id="rId24"/>
    <p:sldId id="357" r:id="rId25"/>
    <p:sldId id="328" r:id="rId26"/>
    <p:sldId id="358" r:id="rId27"/>
    <p:sldId id="359" r:id="rId28"/>
    <p:sldId id="360" r:id="rId29"/>
    <p:sldId id="361" r:id="rId30"/>
    <p:sldId id="362" r:id="rId31"/>
    <p:sldId id="363" r:id="rId32"/>
    <p:sldId id="364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19" d="100"/>
          <a:sy n="119" d="100"/>
        </p:scale>
        <p:origin x="96" y="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cc.gov\eccfiles\Home\DHS\Kristen.Beaudette\Slide%20Information%20for%20Board%20Meeting%207.6.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ccdfs-a\eccfiles\dept\dhs\AdministrativeServices\Fiscal\Budget\2023%20Budget\Budget%20Analysis%206-22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cc.gov\eccfiles\Home\DHS\Kristen.Beaudette\Slide%20Information%20for%20Board%20Meeting%207.6.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cc.gov\eccfiles\Home\DHS\Kristen.Beaudette\Slide%20Information%20for%20Board%20Meeting%207.6.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cc.gov\eccfiles\Home\DHS\Kristen.Beaudette\Slide%20Information%20for%20Board%20Meeting%207.6.2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cc.gov\eccfiles\Home\DHS\Kristen.Beaudette\Slide%20Information%20for%20Board%20Meeting%207.6.2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ecc.gov\eccfiles\Home\DHS\Kristen.Beaudette\Slide%20Information%20for%20Board%20Meeting%207.6.2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ecc.gov\eccfiles\Home\DHS\Kristen.Beaudette\Slide%20Information%20for%20Board%20Meeting%207.6.2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ecc.gov\eccfiles\Home\DHS\Kristen.Beaudette\Slide%20Information%20for%20Board%20Meeting%207.6.2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Sheet1!$C$2:$C$3</c:f>
              <c:strCache>
                <c:ptCount val="2"/>
                <c:pt idx="1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Sheet1!$B$4:$B$7</c:f>
              <c:strCache>
                <c:ptCount val="4"/>
                <c:pt idx="0">
                  <c:v>CPS Reports Received</c:v>
                </c:pt>
                <c:pt idx="1">
                  <c:v>CPS Reports Screened In for Assessment</c:v>
                </c:pt>
                <c:pt idx="2">
                  <c:v>Child Welfare Reports Screened In</c:v>
                </c:pt>
                <c:pt idx="3">
                  <c:v>Children in Out-of-Home Placements at end of time period</c:v>
                </c:pt>
              </c:strCache>
            </c:strRef>
          </c:cat>
          <c:val>
            <c:numRef>
              <c:f>Sheet1!$C$4:$C$7</c:f>
              <c:numCache>
                <c:formatCode>#,##0</c:formatCode>
                <c:ptCount val="4"/>
                <c:pt idx="0">
                  <c:v>1242</c:v>
                </c:pt>
                <c:pt idx="1">
                  <c:v>391</c:v>
                </c:pt>
                <c:pt idx="2">
                  <c:v>65</c:v>
                </c:pt>
                <c:pt idx="3">
                  <c:v>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39-4EB0-BC14-88D14747C777}"/>
            </c:ext>
          </c:extLst>
        </c:ser>
        <c:ser>
          <c:idx val="1"/>
          <c:order val="1"/>
          <c:tx>
            <c:strRef>
              <c:f>Sheet1!$D$2:$D$3</c:f>
              <c:strCache>
                <c:ptCount val="2"/>
                <c:pt idx="1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Sheet1!$B$4:$B$7</c:f>
              <c:strCache>
                <c:ptCount val="4"/>
                <c:pt idx="0">
                  <c:v>CPS Reports Received</c:v>
                </c:pt>
                <c:pt idx="1">
                  <c:v>CPS Reports Screened In for Assessment</c:v>
                </c:pt>
                <c:pt idx="2">
                  <c:v>Child Welfare Reports Screened In</c:v>
                </c:pt>
                <c:pt idx="3">
                  <c:v>Children in Out-of-Home Placements at end of time period</c:v>
                </c:pt>
              </c:strCache>
            </c:strRef>
          </c:cat>
          <c:val>
            <c:numRef>
              <c:f>Sheet1!$D$4:$D$7</c:f>
              <c:numCache>
                <c:formatCode>#,##0</c:formatCode>
                <c:ptCount val="4"/>
                <c:pt idx="0">
                  <c:v>1408</c:v>
                </c:pt>
                <c:pt idx="1">
                  <c:v>438</c:v>
                </c:pt>
                <c:pt idx="2">
                  <c:v>71</c:v>
                </c:pt>
                <c:pt idx="3">
                  <c:v>134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39-4EB0-BC14-88D14747C777}"/>
            </c:ext>
          </c:extLst>
        </c:ser>
        <c:ser>
          <c:idx val="2"/>
          <c:order val="2"/>
          <c:tx>
            <c:strRef>
              <c:f>Sheet1!$E$2:$E$3</c:f>
              <c:strCache>
                <c:ptCount val="2"/>
                <c:pt idx="1">
                  <c:v>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Sheet1!$B$4:$B$7</c:f>
              <c:strCache>
                <c:ptCount val="4"/>
                <c:pt idx="0">
                  <c:v>CPS Reports Received</c:v>
                </c:pt>
                <c:pt idx="1">
                  <c:v>CPS Reports Screened In for Assessment</c:v>
                </c:pt>
                <c:pt idx="2">
                  <c:v>Child Welfare Reports Screened In</c:v>
                </c:pt>
                <c:pt idx="3">
                  <c:v>Children in Out-of-Home Placements at end of time period</c:v>
                </c:pt>
              </c:strCache>
            </c:strRef>
          </c:cat>
          <c:val>
            <c:numRef>
              <c:f>Sheet1!$E$4:$E$7</c:f>
              <c:numCache>
                <c:formatCode>#,##0</c:formatCode>
                <c:ptCount val="4"/>
                <c:pt idx="0">
                  <c:v>1535</c:v>
                </c:pt>
                <c:pt idx="1">
                  <c:v>436</c:v>
                </c:pt>
                <c:pt idx="2">
                  <c:v>94</c:v>
                </c:pt>
                <c:pt idx="3">
                  <c:v>135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39-4EB0-BC14-88D14747C777}"/>
            </c:ext>
          </c:extLst>
        </c:ser>
        <c:ser>
          <c:idx val="3"/>
          <c:order val="3"/>
          <c:tx>
            <c:strRef>
              <c:f>Sheet1!$F$2:$F$3</c:f>
              <c:strCache>
                <c:ptCount val="2"/>
                <c:pt idx="1">
                  <c:v>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Sheet1!$B$4:$B$7</c:f>
              <c:strCache>
                <c:ptCount val="4"/>
                <c:pt idx="0">
                  <c:v>CPS Reports Received</c:v>
                </c:pt>
                <c:pt idx="1">
                  <c:v>CPS Reports Screened In for Assessment</c:v>
                </c:pt>
                <c:pt idx="2">
                  <c:v>Child Welfare Reports Screened In</c:v>
                </c:pt>
                <c:pt idx="3">
                  <c:v>Children in Out-of-Home Placements at end of time period</c:v>
                </c:pt>
              </c:strCache>
            </c:strRef>
          </c:cat>
          <c:val>
            <c:numRef>
              <c:f>Sheet1!$F$4:$F$7</c:f>
              <c:numCache>
                <c:formatCode>#,##0</c:formatCode>
                <c:ptCount val="4"/>
                <c:pt idx="0">
                  <c:v>1527</c:v>
                </c:pt>
                <c:pt idx="1">
                  <c:v>494</c:v>
                </c:pt>
                <c:pt idx="2">
                  <c:v>77</c:v>
                </c:pt>
                <c:pt idx="3">
                  <c:v>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39-4EB0-BC14-88D14747C777}"/>
            </c:ext>
          </c:extLst>
        </c:ser>
        <c:ser>
          <c:idx val="4"/>
          <c:order val="4"/>
          <c:tx>
            <c:strRef>
              <c:f>Sheet1!$G$2:$G$3</c:f>
              <c:strCache>
                <c:ptCount val="2"/>
                <c:pt idx="1">
                  <c:v>2019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Sheet1!$B$4:$B$7</c:f>
              <c:strCache>
                <c:ptCount val="4"/>
                <c:pt idx="0">
                  <c:v>CPS Reports Received</c:v>
                </c:pt>
                <c:pt idx="1">
                  <c:v>CPS Reports Screened In for Assessment</c:v>
                </c:pt>
                <c:pt idx="2">
                  <c:v>Child Welfare Reports Screened In</c:v>
                </c:pt>
                <c:pt idx="3">
                  <c:v>Children in Out-of-Home Placements at end of time period</c:v>
                </c:pt>
              </c:strCache>
            </c:strRef>
          </c:cat>
          <c:val>
            <c:numRef>
              <c:f>Sheet1!$G$4:$G$7</c:f>
              <c:numCache>
                <c:formatCode>#,##0</c:formatCode>
                <c:ptCount val="4"/>
                <c:pt idx="0">
                  <c:v>1342</c:v>
                </c:pt>
                <c:pt idx="1">
                  <c:v>419</c:v>
                </c:pt>
                <c:pt idx="2">
                  <c:v>75</c:v>
                </c:pt>
                <c:pt idx="3">
                  <c:v>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39-4EB0-BC14-88D14747C777}"/>
            </c:ext>
          </c:extLst>
        </c:ser>
        <c:ser>
          <c:idx val="5"/>
          <c:order val="5"/>
          <c:tx>
            <c:strRef>
              <c:f>Sheet1!$H$2:$H$3</c:f>
              <c:strCache>
                <c:ptCount val="2"/>
                <c:pt idx="1">
                  <c:v>2020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Sheet1!$B$4:$B$7</c:f>
              <c:strCache>
                <c:ptCount val="4"/>
                <c:pt idx="0">
                  <c:v>CPS Reports Received</c:v>
                </c:pt>
                <c:pt idx="1">
                  <c:v>CPS Reports Screened In for Assessment</c:v>
                </c:pt>
                <c:pt idx="2">
                  <c:v>Child Welfare Reports Screened In</c:v>
                </c:pt>
                <c:pt idx="3">
                  <c:v>Children in Out-of-Home Placements at end of time period</c:v>
                </c:pt>
              </c:strCache>
            </c:strRef>
          </c:cat>
          <c:val>
            <c:numRef>
              <c:f>Sheet1!$H$4:$H$7</c:f>
              <c:numCache>
                <c:formatCode>#,##0</c:formatCode>
                <c:ptCount val="4"/>
                <c:pt idx="0">
                  <c:v>1219</c:v>
                </c:pt>
                <c:pt idx="1">
                  <c:v>403</c:v>
                </c:pt>
                <c:pt idx="2">
                  <c:v>108</c:v>
                </c:pt>
                <c:pt idx="3">
                  <c:v>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39-4EB0-BC14-88D14747C777}"/>
            </c:ext>
          </c:extLst>
        </c:ser>
        <c:ser>
          <c:idx val="6"/>
          <c:order val="6"/>
          <c:tx>
            <c:strRef>
              <c:f>Sheet1!$I$2:$I$3</c:f>
              <c:strCache>
                <c:ptCount val="2"/>
                <c:pt idx="1">
                  <c:v>2021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Sheet1!$B$4:$B$7</c:f>
              <c:strCache>
                <c:ptCount val="4"/>
                <c:pt idx="0">
                  <c:v>CPS Reports Received</c:v>
                </c:pt>
                <c:pt idx="1">
                  <c:v>CPS Reports Screened In for Assessment</c:v>
                </c:pt>
                <c:pt idx="2">
                  <c:v>Child Welfare Reports Screened In</c:v>
                </c:pt>
                <c:pt idx="3">
                  <c:v>Children in Out-of-Home Placements at end of time period</c:v>
                </c:pt>
              </c:strCache>
            </c:strRef>
          </c:cat>
          <c:val>
            <c:numRef>
              <c:f>Sheet1!$I$4:$I$7</c:f>
              <c:numCache>
                <c:formatCode>#,##0</c:formatCode>
                <c:ptCount val="4"/>
                <c:pt idx="0">
                  <c:v>1310</c:v>
                </c:pt>
                <c:pt idx="1">
                  <c:v>389</c:v>
                </c:pt>
                <c:pt idx="2">
                  <c:v>94</c:v>
                </c:pt>
                <c:pt idx="3">
                  <c:v>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B39-4EB0-BC14-88D14747C7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2779887"/>
        <c:axId val="1232791535"/>
      </c:barChart>
      <c:catAx>
        <c:axId val="12327798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2791535"/>
        <c:crosses val="autoZero"/>
        <c:auto val="1"/>
        <c:lblAlgn val="ctr"/>
        <c:lblOffset val="100"/>
        <c:noMultiLvlLbl val="0"/>
      </c:catAx>
      <c:valAx>
        <c:axId val="12327915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Text" lastClr="000000"/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27798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>
          <a:ln>
            <a:noFill/>
          </a:ln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v>Tax Levy</c:v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elete val="1"/>
          </c:dLbls>
          <c:cat>
            <c:numRef>
              <c:f>Levy!$I$4:$P$4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Levy!$I$5:$P$5</c:f>
              <c:numCache>
                <c:formatCode>_("$"* #,##0_);_("$"* \(#,##0\);_("$"* "-"??_);_(@_)</c:formatCode>
                <c:ptCount val="8"/>
                <c:pt idx="0">
                  <c:v>8032738</c:v>
                </c:pt>
                <c:pt idx="1">
                  <c:v>7897538</c:v>
                </c:pt>
                <c:pt idx="2">
                  <c:v>8630170</c:v>
                </c:pt>
                <c:pt idx="3">
                  <c:v>8852473</c:v>
                </c:pt>
                <c:pt idx="4">
                  <c:v>8907473</c:v>
                </c:pt>
                <c:pt idx="5">
                  <c:v>8637997</c:v>
                </c:pt>
                <c:pt idx="6">
                  <c:v>8808190</c:v>
                </c:pt>
                <c:pt idx="7">
                  <c:v>8808190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EF-489E-86DF-2C8A10BF2FF7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Levy!$I$4:$P$4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Levy!$I$6:$P$6</c:f>
            </c:numRef>
          </c:val>
          <c:extLst>
            <c:ext xmlns:c16="http://schemas.microsoft.com/office/drawing/2014/chart" uri="{C3380CC4-5D6E-409C-BE32-E72D297353CC}">
              <c16:uniqueId val="{00000001-41EF-489E-86DF-2C8A10BF2FF7}"/>
            </c:ext>
          </c:extLst>
        </c:ser>
        <c:ser>
          <c:idx val="3"/>
          <c:order val="3"/>
          <c:tx>
            <c:v>Total Revenue</c:v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elete val="1"/>
          </c:dLbls>
          <c:cat>
            <c:numRef>
              <c:f>Levy!$I$4:$P$4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Levy!$I$7:$P$7</c:f>
              <c:numCache>
                <c:formatCode>_("$"* #,##0_);_("$"* \(#,##0\);_("$"* "-"??_);_(@_)</c:formatCode>
                <c:ptCount val="8"/>
                <c:pt idx="0">
                  <c:v>14479885</c:v>
                </c:pt>
                <c:pt idx="1">
                  <c:v>16518668</c:v>
                </c:pt>
                <c:pt idx="2">
                  <c:v>21532707</c:v>
                </c:pt>
                <c:pt idx="3">
                  <c:v>22144717</c:v>
                </c:pt>
                <c:pt idx="4">
                  <c:v>20855638</c:v>
                </c:pt>
                <c:pt idx="5">
                  <c:v>22755026</c:v>
                </c:pt>
                <c:pt idx="6">
                  <c:v>22513067</c:v>
                </c:pt>
                <c:pt idx="7">
                  <c:v>29620200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EF-489E-86DF-2C8A10BF2FF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41544288"/>
        <c:axId val="95257492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v>Years</c:v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delete val="1"/>
                </c:dLbls>
                <c:cat>
                  <c:numRef>
                    <c:extLst>
                      <c:ext uri="{02D57815-91ED-43cb-92C2-25804820EDAC}">
                        <c15:formulaRef>
                          <c15:sqref>Levy!$I$4:$P$4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2016</c:v>
                      </c:pt>
                      <c:pt idx="1">
                        <c:v>2017</c:v>
                      </c:pt>
                      <c:pt idx="2">
                        <c:v>2018</c:v>
                      </c:pt>
                      <c:pt idx="3">
                        <c:v>2019</c:v>
                      </c:pt>
                      <c:pt idx="4">
                        <c:v>2020</c:v>
                      </c:pt>
                      <c:pt idx="5">
                        <c:v>2021</c:v>
                      </c:pt>
                      <c:pt idx="6">
                        <c:v>2022</c:v>
                      </c:pt>
                      <c:pt idx="7">
                        <c:v>2023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Levy!$I$4:$P$4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2016</c:v>
                      </c:pt>
                      <c:pt idx="1">
                        <c:v>2017</c:v>
                      </c:pt>
                      <c:pt idx="2">
                        <c:v>2018</c:v>
                      </c:pt>
                      <c:pt idx="3">
                        <c:v>2019</c:v>
                      </c:pt>
                      <c:pt idx="4">
                        <c:v>2020</c:v>
                      </c:pt>
                      <c:pt idx="5">
                        <c:v>2021</c:v>
                      </c:pt>
                      <c:pt idx="6">
                        <c:v>2022</c:v>
                      </c:pt>
                      <c:pt idx="7">
                        <c:v>2023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41EF-489E-86DF-2C8A10BF2FF7}"/>
                  </c:ext>
                </c:extLst>
              </c15:ser>
            </c15:filteredBarSeries>
          </c:ext>
        </c:extLst>
      </c:barChart>
      <c:catAx>
        <c:axId val="241544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2574928"/>
        <c:crossesAt val="0"/>
        <c:auto val="1"/>
        <c:lblAlgn val="ctr"/>
        <c:lblOffset val="100"/>
        <c:noMultiLvlLbl val="0"/>
      </c:catAx>
      <c:valAx>
        <c:axId val="952574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1"/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154428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0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Levy!$I$4:$P$4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Levy!$I$6:$P$6</c:f>
            </c:numRef>
          </c:val>
          <c:extLst>
            <c:ext xmlns:c16="http://schemas.microsoft.com/office/drawing/2014/chart" uri="{C3380CC4-5D6E-409C-BE32-E72D297353CC}">
              <c16:uniqueId val="{00000000-8ABC-42A2-8920-67A103980A3C}"/>
            </c:ext>
          </c:extLst>
        </c:ser>
        <c:ser>
          <c:idx val="3"/>
          <c:order val="1"/>
          <c:tx>
            <c:v>Percent of Tax Levy</c:v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Levy!$I$4:$P$4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Levy!$I$9:$P$9</c:f>
              <c:numCache>
                <c:formatCode>0.0%</c:formatCode>
                <c:ptCount val="8"/>
                <c:pt idx="0">
                  <c:v>0.35681039921469837</c:v>
                </c:pt>
                <c:pt idx="1">
                  <c:v>0.32345475787679706</c:v>
                </c:pt>
                <c:pt idx="2">
                  <c:v>0.28611892691801249</c:v>
                </c:pt>
                <c:pt idx="3">
                  <c:v>0.28558953247052393</c:v>
                </c:pt>
                <c:pt idx="4">
                  <c:v>0.29927896314333541</c:v>
                </c:pt>
                <c:pt idx="5">
                  <c:v>0.27515658495201306</c:v>
                </c:pt>
                <c:pt idx="6">
                  <c:v>0.2812208335061393</c:v>
                </c:pt>
                <c:pt idx="7">
                  <c:v>0.22921048735062802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BC-42A2-8920-67A103980A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41544288"/>
        <c:axId val="952574928"/>
      </c:barChart>
      <c:catAx>
        <c:axId val="241544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2574928"/>
        <c:crossesAt val="0"/>
        <c:auto val="1"/>
        <c:lblAlgn val="ctr"/>
        <c:lblOffset val="100"/>
        <c:noMultiLvlLbl val="0"/>
      </c:catAx>
      <c:valAx>
        <c:axId val="952574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1"/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1544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Sheet1!$Q$2:$Q$3</c:f>
              <c:strCache>
                <c:ptCount val="2"/>
                <c:pt idx="1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Sheet1!$P$4:$P$8</c:f>
              <c:strCache>
                <c:ptCount val="5"/>
                <c:pt idx="0">
                  <c:v>CST Clients</c:v>
                </c:pt>
                <c:pt idx="1">
                  <c:v>CSP Clients</c:v>
                </c:pt>
                <c:pt idx="2">
                  <c:v>CCS Clients</c:v>
                </c:pt>
                <c:pt idx="3">
                  <c:v>Clinic Clients</c:v>
                </c:pt>
                <c:pt idx="4">
                  <c:v>Treatment Court Clients</c:v>
                </c:pt>
              </c:strCache>
            </c:strRef>
          </c:cat>
          <c:val>
            <c:numRef>
              <c:f>Sheet1!$Q$4:$Q$8</c:f>
              <c:numCache>
                <c:formatCode>#,##0</c:formatCode>
                <c:ptCount val="5"/>
                <c:pt idx="0">
                  <c:v>254</c:v>
                </c:pt>
                <c:pt idx="1">
                  <c:v>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B6-4ACF-9347-7A9C34A54FB6}"/>
            </c:ext>
          </c:extLst>
        </c:ser>
        <c:ser>
          <c:idx val="1"/>
          <c:order val="1"/>
          <c:tx>
            <c:strRef>
              <c:f>Sheet1!$R$2:$R$3</c:f>
              <c:strCache>
                <c:ptCount val="2"/>
                <c:pt idx="1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Sheet1!$P$4:$P$8</c:f>
              <c:strCache>
                <c:ptCount val="5"/>
                <c:pt idx="0">
                  <c:v>CST Clients</c:v>
                </c:pt>
                <c:pt idx="1">
                  <c:v>CSP Clients</c:v>
                </c:pt>
                <c:pt idx="2">
                  <c:v>CCS Clients</c:v>
                </c:pt>
                <c:pt idx="3">
                  <c:v>Clinic Clients</c:v>
                </c:pt>
                <c:pt idx="4">
                  <c:v>Treatment Court Clients</c:v>
                </c:pt>
              </c:strCache>
            </c:strRef>
          </c:cat>
          <c:val>
            <c:numRef>
              <c:f>Sheet1!$R$4:$R$8</c:f>
              <c:numCache>
                <c:formatCode>#,##0</c:formatCode>
                <c:ptCount val="5"/>
                <c:pt idx="0">
                  <c:v>239</c:v>
                </c:pt>
                <c:pt idx="1">
                  <c:v>142</c:v>
                </c:pt>
                <c:pt idx="2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B6-4ACF-9347-7A9C34A54FB6}"/>
            </c:ext>
          </c:extLst>
        </c:ser>
        <c:ser>
          <c:idx val="2"/>
          <c:order val="2"/>
          <c:tx>
            <c:strRef>
              <c:f>Sheet1!$S$2:$S$3</c:f>
              <c:strCache>
                <c:ptCount val="2"/>
                <c:pt idx="1">
                  <c:v>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Sheet1!$P$4:$P$8</c:f>
              <c:strCache>
                <c:ptCount val="5"/>
                <c:pt idx="0">
                  <c:v>CST Clients</c:v>
                </c:pt>
                <c:pt idx="1">
                  <c:v>CSP Clients</c:v>
                </c:pt>
                <c:pt idx="2">
                  <c:v>CCS Clients</c:v>
                </c:pt>
                <c:pt idx="3">
                  <c:v>Clinic Clients</c:v>
                </c:pt>
                <c:pt idx="4">
                  <c:v>Treatment Court Clients</c:v>
                </c:pt>
              </c:strCache>
            </c:strRef>
          </c:cat>
          <c:val>
            <c:numRef>
              <c:f>Sheet1!$S$4:$S$8</c:f>
              <c:numCache>
                <c:formatCode>#,##0</c:formatCode>
                <c:ptCount val="5"/>
                <c:pt idx="0">
                  <c:v>39</c:v>
                </c:pt>
                <c:pt idx="1">
                  <c:v>126</c:v>
                </c:pt>
                <c:pt idx="2">
                  <c:v>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B6-4ACF-9347-7A9C34A54FB6}"/>
            </c:ext>
          </c:extLst>
        </c:ser>
        <c:ser>
          <c:idx val="3"/>
          <c:order val="3"/>
          <c:tx>
            <c:strRef>
              <c:f>Sheet1!$T$2:$T$3</c:f>
              <c:strCache>
                <c:ptCount val="2"/>
                <c:pt idx="1">
                  <c:v>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Sheet1!$P$4:$P$8</c:f>
              <c:strCache>
                <c:ptCount val="5"/>
                <c:pt idx="0">
                  <c:v>CST Clients</c:v>
                </c:pt>
                <c:pt idx="1">
                  <c:v>CSP Clients</c:v>
                </c:pt>
                <c:pt idx="2">
                  <c:v>CCS Clients</c:v>
                </c:pt>
                <c:pt idx="3">
                  <c:v>Clinic Clients</c:v>
                </c:pt>
                <c:pt idx="4">
                  <c:v>Treatment Court Clients</c:v>
                </c:pt>
              </c:strCache>
            </c:strRef>
          </c:cat>
          <c:val>
            <c:numRef>
              <c:f>Sheet1!$T$4:$T$8</c:f>
              <c:numCache>
                <c:formatCode>#,##0</c:formatCode>
                <c:ptCount val="5"/>
                <c:pt idx="0">
                  <c:v>43</c:v>
                </c:pt>
                <c:pt idx="1">
                  <c:v>110</c:v>
                </c:pt>
                <c:pt idx="2">
                  <c:v>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9B6-4ACF-9347-7A9C34A54FB6}"/>
            </c:ext>
          </c:extLst>
        </c:ser>
        <c:ser>
          <c:idx val="4"/>
          <c:order val="4"/>
          <c:tx>
            <c:strRef>
              <c:f>Sheet1!$U$2:$U$3</c:f>
              <c:strCache>
                <c:ptCount val="2"/>
                <c:pt idx="1">
                  <c:v>2019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Sheet1!$P$4:$P$8</c:f>
              <c:strCache>
                <c:ptCount val="5"/>
                <c:pt idx="0">
                  <c:v>CST Clients</c:v>
                </c:pt>
                <c:pt idx="1">
                  <c:v>CSP Clients</c:v>
                </c:pt>
                <c:pt idx="2">
                  <c:v>CCS Clients</c:v>
                </c:pt>
                <c:pt idx="3">
                  <c:v>Clinic Clients</c:v>
                </c:pt>
                <c:pt idx="4">
                  <c:v>Treatment Court Clients</c:v>
                </c:pt>
              </c:strCache>
            </c:strRef>
          </c:cat>
          <c:val>
            <c:numRef>
              <c:f>Sheet1!$U$4:$U$8</c:f>
              <c:numCache>
                <c:formatCode>#,##0</c:formatCode>
                <c:ptCount val="5"/>
                <c:pt idx="0">
                  <c:v>47</c:v>
                </c:pt>
                <c:pt idx="1">
                  <c:v>118</c:v>
                </c:pt>
                <c:pt idx="2">
                  <c:v>261</c:v>
                </c:pt>
                <c:pt idx="3">
                  <c:v>233</c:v>
                </c:pt>
                <c:pt idx="4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9B6-4ACF-9347-7A9C34A54FB6}"/>
            </c:ext>
          </c:extLst>
        </c:ser>
        <c:ser>
          <c:idx val="5"/>
          <c:order val="5"/>
          <c:tx>
            <c:strRef>
              <c:f>Sheet1!$V$2:$V$3</c:f>
              <c:strCache>
                <c:ptCount val="2"/>
                <c:pt idx="1">
                  <c:v>2020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Sheet1!$P$4:$P$8</c:f>
              <c:strCache>
                <c:ptCount val="5"/>
                <c:pt idx="0">
                  <c:v>CST Clients</c:v>
                </c:pt>
                <c:pt idx="1">
                  <c:v>CSP Clients</c:v>
                </c:pt>
                <c:pt idx="2">
                  <c:v>CCS Clients</c:v>
                </c:pt>
                <c:pt idx="3">
                  <c:v>Clinic Clients</c:v>
                </c:pt>
                <c:pt idx="4">
                  <c:v>Treatment Court Clients</c:v>
                </c:pt>
              </c:strCache>
            </c:strRef>
          </c:cat>
          <c:val>
            <c:numRef>
              <c:f>Sheet1!$V$4:$V$8</c:f>
              <c:numCache>
                <c:formatCode>#,##0</c:formatCode>
                <c:ptCount val="5"/>
                <c:pt idx="0">
                  <c:v>17</c:v>
                </c:pt>
                <c:pt idx="1">
                  <c:v>123</c:v>
                </c:pt>
                <c:pt idx="2">
                  <c:v>237</c:v>
                </c:pt>
                <c:pt idx="3">
                  <c:v>519</c:v>
                </c:pt>
                <c:pt idx="4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9B6-4ACF-9347-7A9C34A54FB6}"/>
            </c:ext>
          </c:extLst>
        </c:ser>
        <c:ser>
          <c:idx val="6"/>
          <c:order val="6"/>
          <c:tx>
            <c:strRef>
              <c:f>Sheet1!$W$2:$W$3</c:f>
              <c:strCache>
                <c:ptCount val="2"/>
                <c:pt idx="1">
                  <c:v>2021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Sheet1!$P$4:$P$8</c:f>
              <c:strCache>
                <c:ptCount val="5"/>
                <c:pt idx="0">
                  <c:v>CST Clients</c:v>
                </c:pt>
                <c:pt idx="1">
                  <c:v>CSP Clients</c:v>
                </c:pt>
                <c:pt idx="2">
                  <c:v>CCS Clients</c:v>
                </c:pt>
                <c:pt idx="3">
                  <c:v>Clinic Clients</c:v>
                </c:pt>
                <c:pt idx="4">
                  <c:v>Treatment Court Clients</c:v>
                </c:pt>
              </c:strCache>
            </c:strRef>
          </c:cat>
          <c:val>
            <c:numRef>
              <c:f>Sheet1!$W$4:$W$8</c:f>
              <c:numCache>
                <c:formatCode>#,##0</c:formatCode>
                <c:ptCount val="5"/>
                <c:pt idx="0">
                  <c:v>7</c:v>
                </c:pt>
                <c:pt idx="1">
                  <c:v>115</c:v>
                </c:pt>
                <c:pt idx="2">
                  <c:v>195</c:v>
                </c:pt>
                <c:pt idx="3">
                  <c:v>527</c:v>
                </c:pt>
                <c:pt idx="4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9B6-4ACF-9347-7A9C34A54F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14773919"/>
        <c:axId val="1114780159"/>
      </c:barChart>
      <c:catAx>
        <c:axId val="11147739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4780159"/>
        <c:crosses val="autoZero"/>
        <c:auto val="1"/>
        <c:lblAlgn val="ctr"/>
        <c:lblOffset val="100"/>
        <c:noMultiLvlLbl val="0"/>
      </c:catAx>
      <c:valAx>
        <c:axId val="11147801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Text" lastClr="000000"/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47739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Sheet1!$C$47:$C$48</c:f>
              <c:strCache>
                <c:ptCount val="2"/>
                <c:pt idx="1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Sheet1!$B$49:$B$51</c:f>
              <c:strCache>
                <c:ptCount val="3"/>
                <c:pt idx="0">
                  <c:v>Crisis Clients Served</c:v>
                </c:pt>
                <c:pt idx="1">
                  <c:v>Crisis Phone Assessments Completed</c:v>
                </c:pt>
                <c:pt idx="2">
                  <c:v>Crisis Mobile Mental Health Assessments Completed</c:v>
                </c:pt>
              </c:strCache>
            </c:strRef>
          </c:cat>
          <c:val>
            <c:numRef>
              <c:f>Sheet1!$C$49:$C$51</c:f>
              <c:numCache>
                <c:formatCode>#,##0</c:formatCode>
                <c:ptCount val="3"/>
                <c:pt idx="0">
                  <c:v>133</c:v>
                </c:pt>
                <c:pt idx="1">
                  <c:v>1653</c:v>
                </c:pt>
                <c:pt idx="2">
                  <c:v>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47-4001-86BC-EFC2CF160239}"/>
            </c:ext>
          </c:extLst>
        </c:ser>
        <c:ser>
          <c:idx val="1"/>
          <c:order val="1"/>
          <c:tx>
            <c:strRef>
              <c:f>Sheet1!$D$47:$D$48</c:f>
              <c:strCache>
                <c:ptCount val="2"/>
                <c:pt idx="1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Sheet1!$B$49:$B$51</c:f>
              <c:strCache>
                <c:ptCount val="3"/>
                <c:pt idx="0">
                  <c:v>Crisis Clients Served</c:v>
                </c:pt>
                <c:pt idx="1">
                  <c:v>Crisis Phone Assessments Completed</c:v>
                </c:pt>
                <c:pt idx="2">
                  <c:v>Crisis Mobile Mental Health Assessments Completed</c:v>
                </c:pt>
              </c:strCache>
            </c:strRef>
          </c:cat>
          <c:val>
            <c:numRef>
              <c:f>Sheet1!$D$49:$D$51</c:f>
              <c:numCache>
                <c:formatCode>#,##0</c:formatCode>
                <c:ptCount val="3"/>
                <c:pt idx="0">
                  <c:v>148</c:v>
                </c:pt>
                <c:pt idx="1">
                  <c:v>2079</c:v>
                </c:pt>
                <c:pt idx="2">
                  <c:v>385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47-4001-86BC-EFC2CF160239}"/>
            </c:ext>
          </c:extLst>
        </c:ser>
        <c:ser>
          <c:idx val="2"/>
          <c:order val="2"/>
          <c:tx>
            <c:strRef>
              <c:f>Sheet1!$E$47:$E$48</c:f>
              <c:strCache>
                <c:ptCount val="2"/>
                <c:pt idx="1">
                  <c:v>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Sheet1!$B$49:$B$51</c:f>
              <c:strCache>
                <c:ptCount val="3"/>
                <c:pt idx="0">
                  <c:v>Crisis Clients Served</c:v>
                </c:pt>
                <c:pt idx="1">
                  <c:v>Crisis Phone Assessments Completed</c:v>
                </c:pt>
                <c:pt idx="2">
                  <c:v>Crisis Mobile Mental Health Assessments Completed</c:v>
                </c:pt>
              </c:strCache>
            </c:strRef>
          </c:cat>
          <c:val>
            <c:numRef>
              <c:f>Sheet1!$E$49:$E$51</c:f>
              <c:numCache>
                <c:formatCode>#,##0</c:formatCode>
                <c:ptCount val="3"/>
                <c:pt idx="0">
                  <c:v>162</c:v>
                </c:pt>
                <c:pt idx="1">
                  <c:v>3316</c:v>
                </c:pt>
                <c:pt idx="2">
                  <c:v>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47-4001-86BC-EFC2CF160239}"/>
            </c:ext>
          </c:extLst>
        </c:ser>
        <c:ser>
          <c:idx val="3"/>
          <c:order val="3"/>
          <c:tx>
            <c:strRef>
              <c:f>Sheet1!$F$47:$F$48</c:f>
              <c:strCache>
                <c:ptCount val="2"/>
                <c:pt idx="1">
                  <c:v>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Sheet1!$B$49:$B$51</c:f>
              <c:strCache>
                <c:ptCount val="3"/>
                <c:pt idx="0">
                  <c:v>Crisis Clients Served</c:v>
                </c:pt>
                <c:pt idx="1">
                  <c:v>Crisis Phone Assessments Completed</c:v>
                </c:pt>
                <c:pt idx="2">
                  <c:v>Crisis Mobile Mental Health Assessments Completed</c:v>
                </c:pt>
              </c:strCache>
            </c:strRef>
          </c:cat>
          <c:val>
            <c:numRef>
              <c:f>Sheet1!$F$49:$F$51</c:f>
              <c:numCache>
                <c:formatCode>#,##0</c:formatCode>
                <c:ptCount val="3"/>
                <c:pt idx="0">
                  <c:v>171</c:v>
                </c:pt>
                <c:pt idx="1">
                  <c:v>3517</c:v>
                </c:pt>
                <c:pt idx="2">
                  <c:v>313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F47-4001-86BC-EFC2CF160239}"/>
            </c:ext>
          </c:extLst>
        </c:ser>
        <c:ser>
          <c:idx val="4"/>
          <c:order val="4"/>
          <c:tx>
            <c:strRef>
              <c:f>Sheet1!$G$47:$G$48</c:f>
              <c:strCache>
                <c:ptCount val="2"/>
                <c:pt idx="1">
                  <c:v>2019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Sheet1!$B$49:$B$51</c:f>
              <c:strCache>
                <c:ptCount val="3"/>
                <c:pt idx="0">
                  <c:v>Crisis Clients Served</c:v>
                </c:pt>
                <c:pt idx="1">
                  <c:v>Crisis Phone Assessments Completed</c:v>
                </c:pt>
                <c:pt idx="2">
                  <c:v>Crisis Mobile Mental Health Assessments Completed</c:v>
                </c:pt>
              </c:strCache>
            </c:strRef>
          </c:cat>
          <c:val>
            <c:numRef>
              <c:f>Sheet1!$G$49:$G$51</c:f>
              <c:numCache>
                <c:formatCode>#,##0</c:formatCode>
                <c:ptCount val="3"/>
                <c:pt idx="0">
                  <c:v>2722</c:v>
                </c:pt>
                <c:pt idx="1">
                  <c:v>3649</c:v>
                </c:pt>
                <c:pt idx="2">
                  <c:v>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F47-4001-86BC-EFC2CF160239}"/>
            </c:ext>
          </c:extLst>
        </c:ser>
        <c:ser>
          <c:idx val="5"/>
          <c:order val="5"/>
          <c:tx>
            <c:strRef>
              <c:f>Sheet1!$H$47:$H$48</c:f>
              <c:strCache>
                <c:ptCount val="2"/>
                <c:pt idx="1">
                  <c:v>2020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Sheet1!$B$49:$B$51</c:f>
              <c:strCache>
                <c:ptCount val="3"/>
                <c:pt idx="0">
                  <c:v>Crisis Clients Served</c:v>
                </c:pt>
                <c:pt idx="1">
                  <c:v>Crisis Phone Assessments Completed</c:v>
                </c:pt>
                <c:pt idx="2">
                  <c:v>Crisis Mobile Mental Health Assessments Completed</c:v>
                </c:pt>
              </c:strCache>
            </c:strRef>
          </c:cat>
          <c:val>
            <c:numRef>
              <c:f>Sheet1!$H$49:$H$51</c:f>
              <c:numCache>
                <c:formatCode>#,##0</c:formatCode>
                <c:ptCount val="3"/>
                <c:pt idx="0">
                  <c:v>1569</c:v>
                </c:pt>
                <c:pt idx="1">
                  <c:v>3084</c:v>
                </c:pt>
                <c:pt idx="2">
                  <c:v>191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F47-4001-86BC-EFC2CF160239}"/>
            </c:ext>
          </c:extLst>
        </c:ser>
        <c:ser>
          <c:idx val="6"/>
          <c:order val="6"/>
          <c:tx>
            <c:strRef>
              <c:f>Sheet1!$I$47:$I$48</c:f>
              <c:strCache>
                <c:ptCount val="2"/>
                <c:pt idx="1">
                  <c:v>2021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Sheet1!$B$49:$B$51</c:f>
              <c:strCache>
                <c:ptCount val="3"/>
                <c:pt idx="0">
                  <c:v>Crisis Clients Served</c:v>
                </c:pt>
                <c:pt idx="1">
                  <c:v>Crisis Phone Assessments Completed</c:v>
                </c:pt>
                <c:pt idx="2">
                  <c:v>Crisis Mobile Mental Health Assessments Completed</c:v>
                </c:pt>
              </c:strCache>
            </c:strRef>
          </c:cat>
          <c:val>
            <c:numRef>
              <c:f>Sheet1!$I$49:$I$51</c:f>
              <c:numCache>
                <c:formatCode>#,##0</c:formatCode>
                <c:ptCount val="3"/>
                <c:pt idx="0">
                  <c:v>1776</c:v>
                </c:pt>
                <c:pt idx="1">
                  <c:v>2783</c:v>
                </c:pt>
                <c:pt idx="2">
                  <c:v>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F47-4001-86BC-EFC2CF1602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1026239"/>
        <c:axId val="1231018751"/>
      </c:barChart>
      <c:catAx>
        <c:axId val="12310262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1018751"/>
        <c:crosses val="autoZero"/>
        <c:auto val="1"/>
        <c:lblAlgn val="ctr"/>
        <c:lblOffset val="100"/>
        <c:noMultiLvlLbl val="0"/>
      </c:catAx>
      <c:valAx>
        <c:axId val="12310187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Text" lastClr="000000"/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10262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Sheet1!$C$94:$C$95</c:f>
              <c:strCache>
                <c:ptCount val="2"/>
                <c:pt idx="1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Sheet1!$B$96:$B$97</c:f>
              <c:strCache>
                <c:ptCount val="2"/>
                <c:pt idx="0">
                  <c:v>Number of Days in Winnebago/Mendota IMDs</c:v>
                </c:pt>
                <c:pt idx="1">
                  <c:v>Number of Days in Trempealeau County Health Care Center IMD</c:v>
                </c:pt>
              </c:strCache>
            </c:strRef>
          </c:cat>
          <c:val>
            <c:numRef>
              <c:f>Sheet1!$C$96:$C$97</c:f>
              <c:numCache>
                <c:formatCode>#,##0</c:formatCode>
                <c:ptCount val="2"/>
                <c:pt idx="0">
                  <c:v>397</c:v>
                </c:pt>
                <c:pt idx="1">
                  <c:v>2068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E2-4783-AECB-B5A602438B92}"/>
            </c:ext>
          </c:extLst>
        </c:ser>
        <c:ser>
          <c:idx val="1"/>
          <c:order val="1"/>
          <c:tx>
            <c:strRef>
              <c:f>Sheet1!$D$94:$D$95</c:f>
              <c:strCache>
                <c:ptCount val="2"/>
                <c:pt idx="1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Sheet1!$B$96:$B$97</c:f>
              <c:strCache>
                <c:ptCount val="2"/>
                <c:pt idx="0">
                  <c:v>Number of Days in Winnebago/Mendota IMDs</c:v>
                </c:pt>
                <c:pt idx="1">
                  <c:v>Number of Days in Trempealeau County Health Care Center IMD</c:v>
                </c:pt>
              </c:strCache>
            </c:strRef>
          </c:cat>
          <c:val>
            <c:numRef>
              <c:f>Sheet1!$D$96:$D$97</c:f>
              <c:numCache>
                <c:formatCode>#,##0</c:formatCode>
                <c:ptCount val="2"/>
                <c:pt idx="0">
                  <c:v>587</c:v>
                </c:pt>
                <c:pt idx="1">
                  <c:v>2013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E2-4783-AECB-B5A602438B92}"/>
            </c:ext>
          </c:extLst>
        </c:ser>
        <c:ser>
          <c:idx val="2"/>
          <c:order val="2"/>
          <c:tx>
            <c:strRef>
              <c:f>Sheet1!$E$94:$E$95</c:f>
              <c:strCache>
                <c:ptCount val="2"/>
                <c:pt idx="1">
                  <c:v>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Sheet1!$B$96:$B$97</c:f>
              <c:strCache>
                <c:ptCount val="2"/>
                <c:pt idx="0">
                  <c:v>Number of Days in Winnebago/Mendota IMDs</c:v>
                </c:pt>
                <c:pt idx="1">
                  <c:v>Number of Days in Trempealeau County Health Care Center IMD</c:v>
                </c:pt>
              </c:strCache>
            </c:strRef>
          </c:cat>
          <c:val>
            <c:numRef>
              <c:f>Sheet1!$E$96:$E$97</c:f>
              <c:numCache>
                <c:formatCode>#,##0</c:formatCode>
                <c:ptCount val="2"/>
                <c:pt idx="0">
                  <c:v>1012</c:v>
                </c:pt>
                <c:pt idx="1">
                  <c:v>2237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E2-4783-AECB-B5A602438B92}"/>
            </c:ext>
          </c:extLst>
        </c:ser>
        <c:ser>
          <c:idx val="3"/>
          <c:order val="3"/>
          <c:tx>
            <c:strRef>
              <c:f>Sheet1!$F$94:$F$95</c:f>
              <c:strCache>
                <c:ptCount val="2"/>
                <c:pt idx="1">
                  <c:v>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Sheet1!$B$96:$B$97</c:f>
              <c:strCache>
                <c:ptCount val="2"/>
                <c:pt idx="0">
                  <c:v>Number of Days in Winnebago/Mendota IMDs</c:v>
                </c:pt>
                <c:pt idx="1">
                  <c:v>Number of Days in Trempealeau County Health Care Center IMD</c:v>
                </c:pt>
              </c:strCache>
            </c:strRef>
          </c:cat>
          <c:val>
            <c:numRef>
              <c:f>Sheet1!$F$96:$F$97</c:f>
              <c:numCache>
                <c:formatCode>#,##0</c:formatCode>
                <c:ptCount val="2"/>
                <c:pt idx="0">
                  <c:v>785</c:v>
                </c:pt>
                <c:pt idx="1">
                  <c:v>2495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E2-4783-AECB-B5A602438B92}"/>
            </c:ext>
          </c:extLst>
        </c:ser>
        <c:ser>
          <c:idx val="4"/>
          <c:order val="4"/>
          <c:tx>
            <c:strRef>
              <c:f>Sheet1!$G$94:$G$95</c:f>
              <c:strCache>
                <c:ptCount val="2"/>
                <c:pt idx="1">
                  <c:v>2019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Sheet1!$B$96:$B$97</c:f>
              <c:strCache>
                <c:ptCount val="2"/>
                <c:pt idx="0">
                  <c:v>Number of Days in Winnebago/Mendota IMDs</c:v>
                </c:pt>
                <c:pt idx="1">
                  <c:v>Number of Days in Trempealeau County Health Care Center IMD</c:v>
                </c:pt>
              </c:strCache>
            </c:strRef>
          </c:cat>
          <c:val>
            <c:numRef>
              <c:f>Sheet1!$G$96:$G$97</c:f>
              <c:numCache>
                <c:formatCode>#,##0</c:formatCode>
                <c:ptCount val="2"/>
                <c:pt idx="0">
                  <c:v>1047</c:v>
                </c:pt>
                <c:pt idx="1">
                  <c:v>2388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E2-4783-AECB-B5A602438B92}"/>
            </c:ext>
          </c:extLst>
        </c:ser>
        <c:ser>
          <c:idx val="5"/>
          <c:order val="5"/>
          <c:tx>
            <c:strRef>
              <c:f>Sheet1!$H$94:$H$95</c:f>
              <c:strCache>
                <c:ptCount val="2"/>
                <c:pt idx="1">
                  <c:v>2020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Sheet1!$B$96:$B$97</c:f>
              <c:strCache>
                <c:ptCount val="2"/>
                <c:pt idx="0">
                  <c:v>Number of Days in Winnebago/Mendota IMDs</c:v>
                </c:pt>
                <c:pt idx="1">
                  <c:v>Number of Days in Trempealeau County Health Care Center IMD</c:v>
                </c:pt>
              </c:strCache>
            </c:strRef>
          </c:cat>
          <c:val>
            <c:numRef>
              <c:f>Sheet1!$H$96:$H$97</c:f>
              <c:numCache>
                <c:formatCode>#,##0</c:formatCode>
                <c:ptCount val="2"/>
                <c:pt idx="0">
                  <c:v>914</c:v>
                </c:pt>
                <c:pt idx="1">
                  <c:v>2027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3E2-4783-AECB-B5A602438B92}"/>
            </c:ext>
          </c:extLst>
        </c:ser>
        <c:ser>
          <c:idx val="6"/>
          <c:order val="6"/>
          <c:tx>
            <c:strRef>
              <c:f>Sheet1!$I$94:$I$95</c:f>
              <c:strCache>
                <c:ptCount val="2"/>
                <c:pt idx="1">
                  <c:v>2021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Sheet1!$B$96:$B$97</c:f>
              <c:strCache>
                <c:ptCount val="2"/>
                <c:pt idx="0">
                  <c:v>Number of Days in Winnebago/Mendota IMDs</c:v>
                </c:pt>
                <c:pt idx="1">
                  <c:v>Number of Days in Trempealeau County Health Care Center IMD</c:v>
                </c:pt>
              </c:strCache>
            </c:strRef>
          </c:cat>
          <c:val>
            <c:numRef>
              <c:f>Sheet1!$I$96:$I$97</c:f>
              <c:numCache>
                <c:formatCode>#,##0</c:formatCode>
                <c:ptCount val="2"/>
                <c:pt idx="0">
                  <c:v>948</c:v>
                </c:pt>
                <c:pt idx="1">
                  <c:v>1680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3E2-4783-AECB-B5A602438B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12303919"/>
        <c:axId val="1212301839"/>
      </c:barChart>
      <c:catAx>
        <c:axId val="12123039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2301839"/>
        <c:crosses val="autoZero"/>
        <c:auto val="1"/>
        <c:lblAlgn val="ctr"/>
        <c:lblOffset val="100"/>
        <c:noMultiLvlLbl val="0"/>
      </c:catAx>
      <c:valAx>
        <c:axId val="12123018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Text" lastClr="000000"/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23039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Sheet1!$C$141:$C$142</c:f>
              <c:strCache>
                <c:ptCount val="2"/>
                <c:pt idx="1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Sheet1!$B$143:$B$144</c:f>
              <c:strCache>
                <c:ptCount val="2"/>
                <c:pt idx="0">
                  <c:v>Birth-to-Three Children Served</c:v>
                </c:pt>
                <c:pt idx="1">
                  <c:v>CLTS Waiver Clients Served During the Year</c:v>
                </c:pt>
              </c:strCache>
            </c:strRef>
          </c:cat>
          <c:val>
            <c:numRef>
              <c:f>Sheet1!$C$143:$C$144</c:f>
              <c:numCache>
                <c:formatCode>#,##0</c:formatCode>
                <c:ptCount val="2"/>
                <c:pt idx="0">
                  <c:v>255</c:v>
                </c:pt>
                <c:pt idx="1">
                  <c:v>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3A-456D-9867-807F980523AB}"/>
            </c:ext>
          </c:extLst>
        </c:ser>
        <c:ser>
          <c:idx val="1"/>
          <c:order val="1"/>
          <c:tx>
            <c:strRef>
              <c:f>Sheet1!$D$141:$D$142</c:f>
              <c:strCache>
                <c:ptCount val="2"/>
                <c:pt idx="1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Sheet1!$B$143:$B$144</c:f>
              <c:strCache>
                <c:ptCount val="2"/>
                <c:pt idx="0">
                  <c:v>Birth-to-Three Children Served</c:v>
                </c:pt>
                <c:pt idx="1">
                  <c:v>CLTS Waiver Clients Served During the Year</c:v>
                </c:pt>
              </c:strCache>
            </c:strRef>
          </c:cat>
          <c:val>
            <c:numRef>
              <c:f>Sheet1!$D$143:$D$144</c:f>
              <c:numCache>
                <c:formatCode>#,##0</c:formatCode>
                <c:ptCount val="2"/>
                <c:pt idx="0">
                  <c:v>272</c:v>
                </c:pt>
                <c:pt idx="1">
                  <c:v>298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3A-456D-9867-807F980523AB}"/>
            </c:ext>
          </c:extLst>
        </c:ser>
        <c:ser>
          <c:idx val="2"/>
          <c:order val="2"/>
          <c:tx>
            <c:strRef>
              <c:f>Sheet1!$E$141:$E$142</c:f>
              <c:strCache>
                <c:ptCount val="2"/>
                <c:pt idx="1">
                  <c:v>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Sheet1!$B$143:$B$144</c:f>
              <c:strCache>
                <c:ptCount val="2"/>
                <c:pt idx="0">
                  <c:v>Birth-to-Three Children Served</c:v>
                </c:pt>
                <c:pt idx="1">
                  <c:v>CLTS Waiver Clients Served During the Year</c:v>
                </c:pt>
              </c:strCache>
            </c:strRef>
          </c:cat>
          <c:val>
            <c:numRef>
              <c:f>Sheet1!$E$143:$E$144</c:f>
              <c:numCache>
                <c:formatCode>#,##0</c:formatCode>
                <c:ptCount val="2"/>
                <c:pt idx="0">
                  <c:v>258</c:v>
                </c:pt>
                <c:pt idx="1">
                  <c:v>185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E3A-456D-9867-807F980523AB}"/>
            </c:ext>
          </c:extLst>
        </c:ser>
        <c:ser>
          <c:idx val="3"/>
          <c:order val="3"/>
          <c:tx>
            <c:strRef>
              <c:f>Sheet1!$F$141:$F$142</c:f>
              <c:strCache>
                <c:ptCount val="2"/>
                <c:pt idx="1">
                  <c:v>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Sheet1!$B$143:$B$144</c:f>
              <c:strCache>
                <c:ptCount val="2"/>
                <c:pt idx="0">
                  <c:v>Birth-to-Three Children Served</c:v>
                </c:pt>
                <c:pt idx="1">
                  <c:v>CLTS Waiver Clients Served During the Year</c:v>
                </c:pt>
              </c:strCache>
            </c:strRef>
          </c:cat>
          <c:val>
            <c:numRef>
              <c:f>Sheet1!$F$143:$F$144</c:f>
              <c:numCache>
                <c:formatCode>#,##0</c:formatCode>
                <c:ptCount val="2"/>
                <c:pt idx="0">
                  <c:v>241</c:v>
                </c:pt>
                <c:pt idx="1">
                  <c:v>185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E3A-456D-9867-807F980523AB}"/>
            </c:ext>
          </c:extLst>
        </c:ser>
        <c:ser>
          <c:idx val="4"/>
          <c:order val="4"/>
          <c:tx>
            <c:strRef>
              <c:f>Sheet1!$G$141:$G$142</c:f>
              <c:strCache>
                <c:ptCount val="2"/>
                <c:pt idx="1">
                  <c:v>2019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Sheet1!$B$143:$B$144</c:f>
              <c:strCache>
                <c:ptCount val="2"/>
                <c:pt idx="0">
                  <c:v>Birth-to-Three Children Served</c:v>
                </c:pt>
                <c:pt idx="1">
                  <c:v>CLTS Waiver Clients Served During the Year</c:v>
                </c:pt>
              </c:strCache>
            </c:strRef>
          </c:cat>
          <c:val>
            <c:numRef>
              <c:f>Sheet1!$G$143:$G$144</c:f>
              <c:numCache>
                <c:formatCode>#,##0</c:formatCode>
                <c:ptCount val="2"/>
                <c:pt idx="0">
                  <c:v>232</c:v>
                </c:pt>
                <c:pt idx="1">
                  <c:v>191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E3A-456D-9867-807F980523AB}"/>
            </c:ext>
          </c:extLst>
        </c:ser>
        <c:ser>
          <c:idx val="5"/>
          <c:order val="5"/>
          <c:tx>
            <c:strRef>
              <c:f>Sheet1!$H$141:$H$142</c:f>
              <c:strCache>
                <c:ptCount val="2"/>
                <c:pt idx="1">
                  <c:v>2020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Sheet1!$B$143:$B$144</c:f>
              <c:strCache>
                <c:ptCount val="2"/>
                <c:pt idx="0">
                  <c:v>Birth-to-Three Children Served</c:v>
                </c:pt>
                <c:pt idx="1">
                  <c:v>CLTS Waiver Clients Served During the Year</c:v>
                </c:pt>
              </c:strCache>
            </c:strRef>
          </c:cat>
          <c:val>
            <c:numRef>
              <c:f>Sheet1!$H$143:$H$144</c:f>
              <c:numCache>
                <c:formatCode>#,##0</c:formatCode>
                <c:ptCount val="2"/>
                <c:pt idx="0">
                  <c:v>218</c:v>
                </c:pt>
                <c:pt idx="1">
                  <c:v>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E3A-456D-9867-807F980523AB}"/>
            </c:ext>
          </c:extLst>
        </c:ser>
        <c:ser>
          <c:idx val="6"/>
          <c:order val="6"/>
          <c:tx>
            <c:strRef>
              <c:f>Sheet1!$I$141:$I$142</c:f>
              <c:strCache>
                <c:ptCount val="2"/>
                <c:pt idx="1">
                  <c:v>2021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Sheet1!$B$143:$B$144</c:f>
              <c:strCache>
                <c:ptCount val="2"/>
                <c:pt idx="0">
                  <c:v>Birth-to-Three Children Served</c:v>
                </c:pt>
                <c:pt idx="1">
                  <c:v>CLTS Waiver Clients Served During the Year</c:v>
                </c:pt>
              </c:strCache>
            </c:strRef>
          </c:cat>
          <c:val>
            <c:numRef>
              <c:f>Sheet1!$I$143:$I$144</c:f>
              <c:numCache>
                <c:formatCode>#,##0</c:formatCode>
                <c:ptCount val="2"/>
                <c:pt idx="1">
                  <c:v>259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E3A-456D-9867-807F980523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4100831"/>
        <c:axId val="1234096255"/>
      </c:barChart>
      <c:catAx>
        <c:axId val="12341008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4096255"/>
        <c:crosses val="autoZero"/>
        <c:auto val="1"/>
        <c:lblAlgn val="ctr"/>
        <c:lblOffset val="100"/>
        <c:noMultiLvlLbl val="0"/>
      </c:catAx>
      <c:valAx>
        <c:axId val="12340962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Text" lastClr="000000"/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41008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Sheet1!$C$188:$C$189</c:f>
              <c:strCache>
                <c:ptCount val="2"/>
                <c:pt idx="1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Sheet1!$B$190:$B$193</c:f>
              <c:strCache>
                <c:ptCount val="4"/>
                <c:pt idx="0">
                  <c:v>Placements in Residential Care Center</c:v>
                </c:pt>
                <c:pt idx="1">
                  <c:v>Clients in DOC (Lincoln Hills/Copper Lake)</c:v>
                </c:pt>
                <c:pt idx="2">
                  <c:v>Eau Claire County Youth Placed in the Facility</c:v>
                </c:pt>
                <c:pt idx="3">
                  <c:v>Residents Entering the 180 Program</c:v>
                </c:pt>
              </c:strCache>
            </c:strRef>
          </c:cat>
          <c:val>
            <c:numRef>
              <c:f>Sheet1!$C$190:$C$193</c:f>
              <c:numCache>
                <c:formatCode>#,##0</c:formatCode>
                <c:ptCount val="4"/>
                <c:pt idx="0">
                  <c:v>26</c:v>
                </c:pt>
                <c:pt idx="1">
                  <c:v>6</c:v>
                </c:pt>
                <c:pt idx="2">
                  <c:v>198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0F-446A-B384-7C1940C97989}"/>
            </c:ext>
          </c:extLst>
        </c:ser>
        <c:ser>
          <c:idx val="1"/>
          <c:order val="1"/>
          <c:tx>
            <c:strRef>
              <c:f>Sheet1!$D$188:$D$189</c:f>
              <c:strCache>
                <c:ptCount val="2"/>
                <c:pt idx="1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Sheet1!$B$190:$B$193</c:f>
              <c:strCache>
                <c:ptCount val="4"/>
                <c:pt idx="0">
                  <c:v>Placements in Residential Care Center</c:v>
                </c:pt>
                <c:pt idx="1">
                  <c:v>Clients in DOC (Lincoln Hills/Copper Lake)</c:v>
                </c:pt>
                <c:pt idx="2">
                  <c:v>Eau Claire County Youth Placed in the Facility</c:v>
                </c:pt>
                <c:pt idx="3">
                  <c:v>Residents Entering the 180 Program</c:v>
                </c:pt>
              </c:strCache>
            </c:strRef>
          </c:cat>
          <c:val>
            <c:numRef>
              <c:f>Sheet1!$D$190:$D$193</c:f>
              <c:numCache>
                <c:formatCode>#,##0</c:formatCode>
                <c:ptCount val="4"/>
                <c:pt idx="0">
                  <c:v>37</c:v>
                </c:pt>
                <c:pt idx="1">
                  <c:v>8</c:v>
                </c:pt>
                <c:pt idx="2">
                  <c:v>190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0F-446A-B384-7C1940C97989}"/>
            </c:ext>
          </c:extLst>
        </c:ser>
        <c:ser>
          <c:idx val="2"/>
          <c:order val="2"/>
          <c:tx>
            <c:strRef>
              <c:f>Sheet1!$E$188:$E$189</c:f>
              <c:strCache>
                <c:ptCount val="2"/>
                <c:pt idx="1">
                  <c:v>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Sheet1!$B$190:$B$193</c:f>
              <c:strCache>
                <c:ptCount val="4"/>
                <c:pt idx="0">
                  <c:v>Placements in Residential Care Center</c:v>
                </c:pt>
                <c:pt idx="1">
                  <c:v>Clients in DOC (Lincoln Hills/Copper Lake)</c:v>
                </c:pt>
                <c:pt idx="2">
                  <c:v>Eau Claire County Youth Placed in the Facility</c:v>
                </c:pt>
                <c:pt idx="3">
                  <c:v>Residents Entering the 180 Program</c:v>
                </c:pt>
              </c:strCache>
            </c:strRef>
          </c:cat>
          <c:val>
            <c:numRef>
              <c:f>Sheet1!$E$190:$E$193</c:f>
              <c:numCache>
                <c:formatCode>#,##0</c:formatCode>
                <c:ptCount val="4"/>
                <c:pt idx="0">
                  <c:v>42</c:v>
                </c:pt>
                <c:pt idx="1">
                  <c:v>4</c:v>
                </c:pt>
                <c:pt idx="2">
                  <c:v>120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0F-446A-B384-7C1940C97989}"/>
            </c:ext>
          </c:extLst>
        </c:ser>
        <c:ser>
          <c:idx val="3"/>
          <c:order val="3"/>
          <c:tx>
            <c:strRef>
              <c:f>Sheet1!$F$188:$F$189</c:f>
              <c:strCache>
                <c:ptCount val="2"/>
                <c:pt idx="1">
                  <c:v>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Sheet1!$B$190:$B$193</c:f>
              <c:strCache>
                <c:ptCount val="4"/>
                <c:pt idx="0">
                  <c:v>Placements in Residential Care Center</c:v>
                </c:pt>
                <c:pt idx="1">
                  <c:v>Clients in DOC (Lincoln Hills/Copper Lake)</c:v>
                </c:pt>
                <c:pt idx="2">
                  <c:v>Eau Claire County Youth Placed in the Facility</c:v>
                </c:pt>
                <c:pt idx="3">
                  <c:v>Residents Entering the 180 Program</c:v>
                </c:pt>
              </c:strCache>
            </c:strRef>
          </c:cat>
          <c:val>
            <c:numRef>
              <c:f>Sheet1!$F$190:$F$193</c:f>
              <c:numCache>
                <c:formatCode>#,##0</c:formatCode>
                <c:ptCount val="4"/>
                <c:pt idx="0">
                  <c:v>46</c:v>
                </c:pt>
                <c:pt idx="1">
                  <c:v>3</c:v>
                </c:pt>
                <c:pt idx="2">
                  <c:v>120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10F-446A-B384-7C1940C97989}"/>
            </c:ext>
          </c:extLst>
        </c:ser>
        <c:ser>
          <c:idx val="4"/>
          <c:order val="4"/>
          <c:tx>
            <c:strRef>
              <c:f>Sheet1!$G$188:$G$189</c:f>
              <c:strCache>
                <c:ptCount val="2"/>
                <c:pt idx="1">
                  <c:v>2019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Sheet1!$B$190:$B$193</c:f>
              <c:strCache>
                <c:ptCount val="4"/>
                <c:pt idx="0">
                  <c:v>Placements in Residential Care Center</c:v>
                </c:pt>
                <c:pt idx="1">
                  <c:v>Clients in DOC (Lincoln Hills/Copper Lake)</c:v>
                </c:pt>
                <c:pt idx="2">
                  <c:v>Eau Claire County Youth Placed in the Facility</c:v>
                </c:pt>
                <c:pt idx="3">
                  <c:v>Residents Entering the 180 Program</c:v>
                </c:pt>
              </c:strCache>
            </c:strRef>
          </c:cat>
          <c:val>
            <c:numRef>
              <c:f>Sheet1!$G$190:$G$193</c:f>
              <c:numCache>
                <c:formatCode>General</c:formatCode>
                <c:ptCount val="4"/>
                <c:pt idx="0" formatCode="#,##0">
                  <c:v>21</c:v>
                </c:pt>
                <c:pt idx="2" formatCode="#,##0">
                  <c:v>120</c:v>
                </c:pt>
                <c:pt idx="3" formatCode="#,##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10F-446A-B384-7C1940C97989}"/>
            </c:ext>
          </c:extLst>
        </c:ser>
        <c:ser>
          <c:idx val="5"/>
          <c:order val="5"/>
          <c:tx>
            <c:strRef>
              <c:f>Sheet1!$H$188:$H$189</c:f>
              <c:strCache>
                <c:ptCount val="2"/>
                <c:pt idx="1">
                  <c:v>2020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Sheet1!$B$190:$B$193</c:f>
              <c:strCache>
                <c:ptCount val="4"/>
                <c:pt idx="0">
                  <c:v>Placements in Residential Care Center</c:v>
                </c:pt>
                <c:pt idx="1">
                  <c:v>Clients in DOC (Lincoln Hills/Copper Lake)</c:v>
                </c:pt>
                <c:pt idx="2">
                  <c:v>Eau Claire County Youth Placed in the Facility</c:v>
                </c:pt>
                <c:pt idx="3">
                  <c:v>Residents Entering the 180 Program</c:v>
                </c:pt>
              </c:strCache>
            </c:strRef>
          </c:cat>
          <c:val>
            <c:numRef>
              <c:f>Sheet1!$H$190:$H$193</c:f>
              <c:numCache>
                <c:formatCode>General</c:formatCode>
                <c:ptCount val="4"/>
                <c:pt idx="0" formatCode="#,##0">
                  <c:v>12</c:v>
                </c:pt>
                <c:pt idx="2" formatCode="#,##0">
                  <c:v>82</c:v>
                </c:pt>
                <c:pt idx="3" formatCode="#,##0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10F-446A-B384-7C1940C97989}"/>
            </c:ext>
          </c:extLst>
        </c:ser>
        <c:ser>
          <c:idx val="6"/>
          <c:order val="6"/>
          <c:tx>
            <c:strRef>
              <c:f>Sheet1!$I$188:$I$189</c:f>
              <c:strCache>
                <c:ptCount val="2"/>
                <c:pt idx="1">
                  <c:v>2021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Sheet1!$B$190:$B$193</c:f>
              <c:strCache>
                <c:ptCount val="4"/>
                <c:pt idx="0">
                  <c:v>Placements in Residential Care Center</c:v>
                </c:pt>
                <c:pt idx="1">
                  <c:v>Clients in DOC (Lincoln Hills/Copper Lake)</c:v>
                </c:pt>
                <c:pt idx="2">
                  <c:v>Eau Claire County Youth Placed in the Facility</c:v>
                </c:pt>
                <c:pt idx="3">
                  <c:v>Residents Entering the 180 Program</c:v>
                </c:pt>
              </c:strCache>
            </c:strRef>
          </c:cat>
          <c:val>
            <c:numRef>
              <c:f>Sheet1!$I$190:$I$193</c:f>
              <c:numCache>
                <c:formatCode>General</c:formatCode>
                <c:ptCount val="4"/>
                <c:pt idx="0" formatCode="#,##0">
                  <c:v>14</c:v>
                </c:pt>
                <c:pt idx="2" formatCode="#,##0">
                  <c:v>63</c:v>
                </c:pt>
                <c:pt idx="3" formatCode="#,##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10F-446A-B384-7C1940C979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14436863"/>
        <c:axId val="1214438527"/>
      </c:barChart>
      <c:catAx>
        <c:axId val="12144368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4438527"/>
        <c:crosses val="autoZero"/>
        <c:auto val="1"/>
        <c:lblAlgn val="ctr"/>
        <c:lblOffset val="100"/>
        <c:noMultiLvlLbl val="0"/>
      </c:catAx>
      <c:valAx>
        <c:axId val="12144385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Text" lastClr="000000"/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44368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Sheet1!$C$235:$C$236</c:f>
              <c:strCache>
                <c:ptCount val="2"/>
                <c:pt idx="1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Sheet1!$B$237:$B$238</c:f>
              <c:strCache>
                <c:ptCount val="2"/>
                <c:pt idx="0">
                  <c:v>Adult and Elders at Risk Reports that were Investigated</c:v>
                </c:pt>
                <c:pt idx="1">
                  <c:v>Adult and Elders Investigated Reports Substantiated</c:v>
                </c:pt>
              </c:strCache>
            </c:strRef>
          </c:cat>
          <c:val>
            <c:numRef>
              <c:f>Sheet1!$C$237:$C$238</c:f>
              <c:numCache>
                <c:formatCode>#,##0</c:formatCode>
                <c:ptCount val="2"/>
                <c:pt idx="0">
                  <c:v>90</c:v>
                </c:pt>
                <c:pt idx="1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69-4245-B2C2-CC5CD5329039}"/>
            </c:ext>
          </c:extLst>
        </c:ser>
        <c:ser>
          <c:idx val="1"/>
          <c:order val="1"/>
          <c:tx>
            <c:strRef>
              <c:f>Sheet1!$D$235:$D$236</c:f>
              <c:strCache>
                <c:ptCount val="2"/>
                <c:pt idx="1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Sheet1!$B$237:$B$238</c:f>
              <c:strCache>
                <c:ptCount val="2"/>
                <c:pt idx="0">
                  <c:v>Adult and Elders at Risk Reports that were Investigated</c:v>
                </c:pt>
                <c:pt idx="1">
                  <c:v>Adult and Elders Investigated Reports Substantiated</c:v>
                </c:pt>
              </c:strCache>
            </c:strRef>
          </c:cat>
          <c:val>
            <c:numRef>
              <c:f>Sheet1!$D$237:$D$238</c:f>
              <c:numCache>
                <c:formatCode>#,##0</c:formatCode>
                <c:ptCount val="2"/>
                <c:pt idx="0">
                  <c:v>110</c:v>
                </c:pt>
                <c:pt idx="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69-4245-B2C2-CC5CD5329039}"/>
            </c:ext>
          </c:extLst>
        </c:ser>
        <c:ser>
          <c:idx val="2"/>
          <c:order val="2"/>
          <c:tx>
            <c:strRef>
              <c:f>Sheet1!$E$235:$E$236</c:f>
              <c:strCache>
                <c:ptCount val="2"/>
                <c:pt idx="1">
                  <c:v>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Sheet1!$B$237:$B$238</c:f>
              <c:strCache>
                <c:ptCount val="2"/>
                <c:pt idx="0">
                  <c:v>Adult and Elders at Risk Reports that were Investigated</c:v>
                </c:pt>
                <c:pt idx="1">
                  <c:v>Adult and Elders Investigated Reports Substantiated</c:v>
                </c:pt>
              </c:strCache>
            </c:strRef>
          </c:cat>
          <c:val>
            <c:numRef>
              <c:f>Sheet1!$E$237:$E$238</c:f>
              <c:numCache>
                <c:formatCode>#,##0</c:formatCode>
                <c:ptCount val="2"/>
                <c:pt idx="0">
                  <c:v>129</c:v>
                </c:pt>
                <c:pt idx="1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E69-4245-B2C2-CC5CD5329039}"/>
            </c:ext>
          </c:extLst>
        </c:ser>
        <c:ser>
          <c:idx val="3"/>
          <c:order val="3"/>
          <c:tx>
            <c:strRef>
              <c:f>Sheet1!$F$235:$F$236</c:f>
              <c:strCache>
                <c:ptCount val="2"/>
                <c:pt idx="1">
                  <c:v>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Sheet1!$B$237:$B$238</c:f>
              <c:strCache>
                <c:ptCount val="2"/>
                <c:pt idx="0">
                  <c:v>Adult and Elders at Risk Reports that were Investigated</c:v>
                </c:pt>
                <c:pt idx="1">
                  <c:v>Adult and Elders Investigated Reports Substantiated</c:v>
                </c:pt>
              </c:strCache>
            </c:strRef>
          </c:cat>
          <c:val>
            <c:numRef>
              <c:f>Sheet1!$F$237:$F$238</c:f>
              <c:numCache>
                <c:formatCode>#,##0</c:formatCode>
                <c:ptCount val="2"/>
                <c:pt idx="0">
                  <c:v>202</c:v>
                </c:pt>
                <c:pt idx="1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E69-4245-B2C2-CC5CD5329039}"/>
            </c:ext>
          </c:extLst>
        </c:ser>
        <c:ser>
          <c:idx val="4"/>
          <c:order val="4"/>
          <c:tx>
            <c:strRef>
              <c:f>Sheet1!$G$235:$G$236</c:f>
              <c:strCache>
                <c:ptCount val="2"/>
                <c:pt idx="1">
                  <c:v>2019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Sheet1!$B$237:$B$238</c:f>
              <c:strCache>
                <c:ptCount val="2"/>
                <c:pt idx="0">
                  <c:v>Adult and Elders at Risk Reports that were Investigated</c:v>
                </c:pt>
                <c:pt idx="1">
                  <c:v>Adult and Elders Investigated Reports Substantiated</c:v>
                </c:pt>
              </c:strCache>
            </c:strRef>
          </c:cat>
          <c:val>
            <c:numRef>
              <c:f>Sheet1!$G$237:$G$238</c:f>
              <c:numCache>
                <c:formatCode>#,##0</c:formatCode>
                <c:ptCount val="2"/>
                <c:pt idx="0">
                  <c:v>407</c:v>
                </c:pt>
                <c:pt idx="1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E69-4245-B2C2-CC5CD5329039}"/>
            </c:ext>
          </c:extLst>
        </c:ser>
        <c:ser>
          <c:idx val="5"/>
          <c:order val="5"/>
          <c:tx>
            <c:strRef>
              <c:f>Sheet1!$H$235:$H$236</c:f>
              <c:strCache>
                <c:ptCount val="2"/>
                <c:pt idx="1">
                  <c:v>2020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Sheet1!$B$237:$B$238</c:f>
              <c:strCache>
                <c:ptCount val="2"/>
                <c:pt idx="0">
                  <c:v>Adult and Elders at Risk Reports that were Investigated</c:v>
                </c:pt>
                <c:pt idx="1">
                  <c:v>Adult and Elders Investigated Reports Substantiated</c:v>
                </c:pt>
              </c:strCache>
            </c:strRef>
          </c:cat>
          <c:val>
            <c:numRef>
              <c:f>Sheet1!$H$237:$H$238</c:f>
              <c:numCache>
                <c:formatCode>#,##0</c:formatCode>
                <c:ptCount val="2"/>
                <c:pt idx="0">
                  <c:v>428</c:v>
                </c:pt>
                <c:pt idx="1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E69-4245-B2C2-CC5CD5329039}"/>
            </c:ext>
          </c:extLst>
        </c:ser>
        <c:ser>
          <c:idx val="6"/>
          <c:order val="6"/>
          <c:tx>
            <c:strRef>
              <c:f>Sheet1!$I$235:$I$236</c:f>
              <c:strCache>
                <c:ptCount val="2"/>
                <c:pt idx="1">
                  <c:v>2021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Sheet1!$B$237:$B$238</c:f>
              <c:strCache>
                <c:ptCount val="2"/>
                <c:pt idx="0">
                  <c:v>Adult and Elders at Risk Reports that were Investigated</c:v>
                </c:pt>
                <c:pt idx="1">
                  <c:v>Adult and Elders Investigated Reports Substantiated</c:v>
                </c:pt>
              </c:strCache>
            </c:strRef>
          </c:cat>
          <c:val>
            <c:numRef>
              <c:f>Sheet1!$I$237:$I$238</c:f>
              <c:numCache>
                <c:formatCode>#,##0</c:formatCode>
                <c:ptCount val="2"/>
                <c:pt idx="0">
                  <c:v>456</c:v>
                </c:pt>
                <c:pt idx="1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E69-4245-B2C2-CC5CD53290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1024575"/>
        <c:axId val="1231019583"/>
      </c:barChart>
      <c:catAx>
        <c:axId val="12310245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1019583"/>
        <c:crosses val="autoZero"/>
        <c:auto val="1"/>
        <c:lblAlgn val="ctr"/>
        <c:lblOffset val="100"/>
        <c:noMultiLvlLbl val="0"/>
      </c:catAx>
      <c:valAx>
        <c:axId val="12310195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Text" lastClr="000000"/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10245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Sheet1!$Q$47:$Q$48</c:f>
              <c:strCache>
                <c:ptCount val="2"/>
                <c:pt idx="1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Sheet1!$P$49</c:f>
              <c:strCache>
                <c:ptCount val="1"/>
                <c:pt idx="0">
                  <c:v>ES Cases Open in Eau Claire County</c:v>
                </c:pt>
              </c:strCache>
            </c:strRef>
          </c:cat>
          <c:val>
            <c:numRef>
              <c:f>Sheet1!$Q$49</c:f>
              <c:numCache>
                <c:formatCode>#,##0</c:formatCode>
                <c:ptCount val="1"/>
                <c:pt idx="0">
                  <c:v>12064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B7-4871-A67D-B64FE269749A}"/>
            </c:ext>
          </c:extLst>
        </c:ser>
        <c:ser>
          <c:idx val="1"/>
          <c:order val="1"/>
          <c:tx>
            <c:strRef>
              <c:f>Sheet1!$R$47:$R$48</c:f>
              <c:strCache>
                <c:ptCount val="2"/>
                <c:pt idx="1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Sheet1!$P$49</c:f>
              <c:strCache>
                <c:ptCount val="1"/>
                <c:pt idx="0">
                  <c:v>ES Cases Open in Eau Claire County</c:v>
                </c:pt>
              </c:strCache>
            </c:strRef>
          </c:cat>
          <c:val>
            <c:numRef>
              <c:f>Sheet1!$R$49</c:f>
              <c:numCache>
                <c:formatCode>#,##0</c:formatCode>
                <c:ptCount val="1"/>
                <c:pt idx="0">
                  <c:v>12050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B7-4871-A67D-B64FE269749A}"/>
            </c:ext>
          </c:extLst>
        </c:ser>
        <c:ser>
          <c:idx val="2"/>
          <c:order val="2"/>
          <c:tx>
            <c:strRef>
              <c:f>Sheet1!$S$47:$S$48</c:f>
              <c:strCache>
                <c:ptCount val="2"/>
                <c:pt idx="1">
                  <c:v>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Sheet1!$P$49</c:f>
              <c:strCache>
                <c:ptCount val="1"/>
                <c:pt idx="0">
                  <c:v>ES Cases Open in Eau Claire County</c:v>
                </c:pt>
              </c:strCache>
            </c:strRef>
          </c:cat>
          <c:val>
            <c:numRef>
              <c:f>Sheet1!$S$49</c:f>
              <c:numCache>
                <c:formatCode>#,##0</c:formatCode>
                <c:ptCount val="1"/>
                <c:pt idx="0">
                  <c:v>11689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B7-4871-A67D-B64FE269749A}"/>
            </c:ext>
          </c:extLst>
        </c:ser>
        <c:ser>
          <c:idx val="3"/>
          <c:order val="3"/>
          <c:tx>
            <c:strRef>
              <c:f>Sheet1!$T$47:$T$48</c:f>
              <c:strCache>
                <c:ptCount val="2"/>
                <c:pt idx="1">
                  <c:v>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Sheet1!$P$49</c:f>
              <c:strCache>
                <c:ptCount val="1"/>
                <c:pt idx="0">
                  <c:v>ES Cases Open in Eau Claire County</c:v>
                </c:pt>
              </c:strCache>
            </c:strRef>
          </c:cat>
          <c:val>
            <c:numRef>
              <c:f>Sheet1!$T$49</c:f>
              <c:numCache>
                <c:formatCode>#,##0</c:formatCode>
                <c:ptCount val="1"/>
                <c:pt idx="0">
                  <c:v>11573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B7-4871-A67D-B64FE269749A}"/>
            </c:ext>
          </c:extLst>
        </c:ser>
        <c:ser>
          <c:idx val="4"/>
          <c:order val="4"/>
          <c:tx>
            <c:strRef>
              <c:f>Sheet1!$U$47:$U$48</c:f>
              <c:strCache>
                <c:ptCount val="2"/>
                <c:pt idx="1">
                  <c:v>2019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Sheet1!$P$49</c:f>
              <c:strCache>
                <c:ptCount val="1"/>
                <c:pt idx="0">
                  <c:v>ES Cases Open in Eau Claire County</c:v>
                </c:pt>
              </c:strCache>
            </c:strRef>
          </c:cat>
          <c:val>
            <c:numRef>
              <c:f>Sheet1!$U$49</c:f>
              <c:numCache>
                <c:formatCode>#,##0</c:formatCode>
                <c:ptCount val="1"/>
                <c:pt idx="0">
                  <c:v>11776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B7-4871-A67D-B64FE269749A}"/>
            </c:ext>
          </c:extLst>
        </c:ser>
        <c:ser>
          <c:idx val="5"/>
          <c:order val="5"/>
          <c:tx>
            <c:strRef>
              <c:f>Sheet1!$V$47:$V$48</c:f>
              <c:strCache>
                <c:ptCount val="2"/>
                <c:pt idx="1">
                  <c:v>2020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Sheet1!$P$49</c:f>
              <c:strCache>
                <c:ptCount val="1"/>
                <c:pt idx="0">
                  <c:v>ES Cases Open in Eau Claire County</c:v>
                </c:pt>
              </c:strCache>
            </c:strRef>
          </c:cat>
          <c:val>
            <c:numRef>
              <c:f>Sheet1!$V$49</c:f>
              <c:numCache>
                <c:formatCode>#,##0</c:formatCode>
                <c:ptCount val="1"/>
                <c:pt idx="0">
                  <c:v>12813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3B7-4871-A67D-B64FE269749A}"/>
            </c:ext>
          </c:extLst>
        </c:ser>
        <c:ser>
          <c:idx val="6"/>
          <c:order val="6"/>
          <c:tx>
            <c:strRef>
              <c:f>Sheet1!$W$47:$W$48</c:f>
              <c:strCache>
                <c:ptCount val="2"/>
                <c:pt idx="1">
                  <c:v>2021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Sheet1!$P$49</c:f>
              <c:strCache>
                <c:ptCount val="1"/>
                <c:pt idx="0">
                  <c:v>ES Cases Open in Eau Claire County</c:v>
                </c:pt>
              </c:strCache>
            </c:strRef>
          </c:cat>
          <c:val>
            <c:numRef>
              <c:f>Sheet1!$W$49</c:f>
              <c:numCache>
                <c:formatCode>#,##0</c:formatCode>
                <c:ptCount val="1"/>
                <c:pt idx="0">
                  <c:v>14558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3B7-4871-A67D-B64FE26974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17439423"/>
        <c:axId val="1217436095"/>
      </c:barChart>
      <c:catAx>
        <c:axId val="12174394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7436095"/>
        <c:crosses val="autoZero"/>
        <c:auto val="1"/>
        <c:lblAlgn val="ctr"/>
        <c:lblOffset val="100"/>
        <c:noMultiLvlLbl val="0"/>
      </c:catAx>
      <c:valAx>
        <c:axId val="1217436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Text" lastClr="000000"/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74394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1"/>
          <c:order val="0"/>
          <c:tx>
            <c:strRef>
              <c:f>'Recap Sheet'!$A$5:$A$10</c:f>
              <c:strCache>
                <c:ptCount val="6"/>
                <c:pt idx="0">
                  <c:v>01-Tax Levy</c:v>
                </c:pt>
                <c:pt idx="1">
                  <c:v>04-Intergovernment Grants and Aid (State &amp; Federal Grants)</c:v>
                </c:pt>
                <c:pt idx="2">
                  <c:v>05-Intergovernmental Charges for Services (Medicaid &amp; Other Counties)</c:v>
                </c:pt>
                <c:pt idx="3">
                  <c:v>06-Public Charges for Services (Client Contributions)</c:v>
                </c:pt>
                <c:pt idx="4">
                  <c:v>09-Other Revenue</c:v>
                </c:pt>
                <c:pt idx="5">
                  <c:v>11-Fund Balance Applied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635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0-BEF2-4912-9426-D5323CF4783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6350" cap="flat" cmpd="sng" algn="ctr">
                <a:solidFill>
                  <a:schemeClr val="accent2">
                    <a:shade val="50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BEF2-4912-9426-D5323CF4783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6350" cap="flat" cmpd="sng" algn="ctr">
                <a:solidFill>
                  <a:schemeClr val="accent3">
                    <a:shade val="50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BEF2-4912-9426-D5323CF4783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6350" cap="flat" cmpd="sng" algn="ctr">
                <a:solidFill>
                  <a:schemeClr val="accent4">
                    <a:shade val="50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BEF2-4912-9426-D5323CF4783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6350" cap="flat" cmpd="sng" algn="ctr">
                <a:solidFill>
                  <a:schemeClr val="accent5">
                    <a:shade val="50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BEF2-4912-9426-D5323CF4783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6350" cap="flat" cmpd="sng" algn="ctr">
                <a:solidFill>
                  <a:schemeClr val="accent6">
                    <a:shade val="50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BEF2-4912-9426-D5323CF4783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6350" cap="flat" cmpd="sng" algn="ctr">
                <a:solidFill>
                  <a:schemeClr val="accent1">
                    <a:lumMod val="60000"/>
                    <a:shade val="50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BEF2-4912-9426-D5323CF4783F}"/>
              </c:ext>
            </c:extLst>
          </c:dPt>
          <c:dLbls>
            <c:dLbl>
              <c:idx val="0"/>
              <c:layout>
                <c:manualLayout>
                  <c:x val="5.0801296896711444E-2"/>
                  <c:y val="5.2347676723895752E-2"/>
                </c:manualLayout>
              </c:layout>
              <c:numFmt formatCode="0.0%" sourceLinked="0"/>
              <c:spPr>
                <a:noFill/>
                <a:ln w="25400"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EF2-4912-9426-D5323CF4783F}"/>
                </c:ext>
              </c:extLst>
            </c:dLbl>
            <c:dLbl>
              <c:idx val="1"/>
              <c:layout>
                <c:manualLayout>
                  <c:x val="8.7127706321777645E-2"/>
                  <c:y val="-3.9745398797627507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EF2-4912-9426-D5323CF4783F}"/>
                </c:ext>
              </c:extLst>
            </c:dLbl>
            <c:dLbl>
              <c:idx val="2"/>
              <c:layout>
                <c:manualLayout>
                  <c:x val="-5.8696135833699523E-2"/>
                  <c:y val="7.5430662910255478E-2"/>
                </c:manualLayout>
              </c:layout>
              <c:numFmt formatCode="0.0%" sourceLinked="0"/>
              <c:spPr>
                <a:noFill/>
                <a:ln w="25400"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EF2-4912-9426-D5323CF4783F}"/>
                </c:ext>
              </c:extLst>
            </c:dLbl>
            <c:dLbl>
              <c:idx val="3"/>
              <c:layout>
                <c:manualLayout>
                  <c:x val="-0.21958779281276167"/>
                  <c:y val="2.730473095295217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EF2-4912-9426-D5323CF4783F}"/>
                </c:ext>
              </c:extLst>
            </c:dLbl>
            <c:dLbl>
              <c:idx val="4"/>
              <c:layout>
                <c:manualLayout>
                  <c:x val="-6.3356343191685496E-2"/>
                  <c:y val="-5.9768069157560305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EF2-4912-9426-D5323CF4783F}"/>
                </c:ext>
              </c:extLst>
            </c:dLbl>
            <c:dLbl>
              <c:idx val="5"/>
              <c:layout>
                <c:manualLayout>
                  <c:x val="0.11129621955150343"/>
                  <c:y val="-6.9449942610384716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EF2-4912-9426-D5323CF4783F}"/>
                </c:ext>
              </c:extLst>
            </c:dLbl>
            <c:dLbl>
              <c:idx val="6"/>
              <c:layout>
                <c:manualLayout>
                  <c:x val="0.24559822566038894"/>
                  <c:y val="4.9520415452655765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EF2-4912-9426-D5323CF4783F}"/>
                </c:ext>
              </c:extLst>
            </c:dLbl>
            <c:numFmt formatCode="0.0%" sourceLinked="0"/>
            <c:spPr>
              <a:noFill/>
              <a:ln w="25400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, </c:separator>
            <c:showLeaderLines val="1"/>
            <c:leaderLines>
              <c:spPr>
                <a:ln w="6350" cap="flat" cmpd="sng" algn="ctr">
                  <a:solidFill>
                    <a:schemeClr val="dk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'Recap Sheet'!$A$5:$A$10</c:f>
              <c:strCache>
                <c:ptCount val="6"/>
                <c:pt idx="0">
                  <c:v>01-Tax Levy</c:v>
                </c:pt>
                <c:pt idx="1">
                  <c:v>04-Intergovernment Grants and Aid (State &amp; Federal Grants)</c:v>
                </c:pt>
                <c:pt idx="2">
                  <c:v>05-Intergovernmental Charges for Services (Medicaid &amp; Other Counties)</c:v>
                </c:pt>
                <c:pt idx="3">
                  <c:v>06-Public Charges for Services (Client Contributions)</c:v>
                </c:pt>
                <c:pt idx="4">
                  <c:v>09-Other Revenue</c:v>
                </c:pt>
                <c:pt idx="5">
                  <c:v>11-Fund Balance Applied</c:v>
                </c:pt>
              </c:strCache>
            </c:strRef>
          </c:cat>
          <c:val>
            <c:numRef>
              <c:f>'Recap Sheet'!$C$5:$C$10</c:f>
              <c:numCache>
                <c:formatCode>_("$"* #,##0_);_("$"* \(#,##0\);_("$"* "-"??_);_(@_)</c:formatCode>
                <c:ptCount val="6"/>
                <c:pt idx="0">
                  <c:v>8808189.5572296996</c:v>
                </c:pt>
                <c:pt idx="1">
                  <c:v>11291513</c:v>
                </c:pt>
                <c:pt idx="2">
                  <c:v>17419145</c:v>
                </c:pt>
                <c:pt idx="3">
                  <c:v>803576</c:v>
                </c:pt>
                <c:pt idx="4" formatCode="_(* #,##0_);_(* \(#,##0\);_(* &quot;-&quot;??_);_(@_)">
                  <c:v>220495</c:v>
                </c:pt>
                <c:pt idx="5">
                  <c:v>347811.25032158103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EF2-4912-9426-D5323CF478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6350" cap="flat" cmpd="sng" algn="ctr">
      <a:noFill/>
      <a:prstDash val="solid"/>
      <a:round/>
    </a:ln>
    <a:effectLst/>
  </c:spPr>
  <c:txPr>
    <a:bodyPr/>
    <a:lstStyle/>
    <a:p>
      <a:pPr>
        <a:defRPr sz="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134">
  <cs:axisTitle>
    <cs:lnRef idx="0"/>
    <cs:fillRef idx="0"/>
    <cs:effectRef idx="0"/>
    <cs:fontRef idx="minor">
      <a:schemeClr val="dk1"/>
    </cs:fontRef>
    <cs:defRPr sz="1000" b="1" kern="1200"/>
  </cs:axisTitle>
  <cs:categoryAxis>
    <cs:lnRef idx="1">
      <a:schemeClr val="dk1">
        <a:tint val="75000"/>
      </a:schemeClr>
    </cs:lnRef>
    <cs:fillRef idx="0"/>
    <cs:effectRef idx="0"/>
    <cs:fontRef idx="minor">
      <a:schemeClr val="dk1"/>
    </cs:fontRef>
    <cs:spPr>
      <a:ln>
        <a:round/>
      </a:ln>
    </cs:spPr>
    <cs:defRPr sz="1000" kern="1200"/>
  </cs:categoryAxis>
  <cs:chartArea>
    <cs:lnRef idx="1">
      <a:schemeClr val="dk1">
        <a:tint val="75000"/>
      </a:schemeClr>
    </cs:lnRef>
    <cs:fillRef idx="1">
      <a:schemeClr val="lt1"/>
    </cs:fillRef>
    <cs:effectRef idx="0"/>
    <cs:fontRef idx="minor">
      <a:schemeClr val="dk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dk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1">
      <cs:styleClr val="auto">
        <a:shade val="50000"/>
      </cs:styleClr>
    </cs:lnRef>
    <cs:fillRef idx="1">
      <cs:styleClr val="auto"/>
    </cs:fillRef>
    <cs:effectRef idx="0"/>
    <cs:fontRef idx="minor">
      <a:schemeClr val="dk1"/>
    </cs:fontRef>
    <cs:spPr>
      <a:ln>
        <a:round/>
      </a:ln>
    </cs:spPr>
  </cs:dataPoint>
  <cs:dataPoint3D>
    <cs:lnRef idx="1">
      <cs:styleClr val="auto">
        <a:shade val="50000"/>
      </cs:styleClr>
    </cs:lnRef>
    <cs:fillRef idx="1">
      <cs:styleClr val="auto"/>
    </cs:fillRef>
    <cs:effectRef idx="0"/>
    <cs:fontRef idx="minor">
      <a:schemeClr val="dk1"/>
    </cs:fontRef>
    <cs:spPr>
      <a:ln>
        <a:round/>
      </a:ln>
    </cs:spPr>
  </cs:dataPoint3D>
  <cs:dataPointLine>
    <cs:lnRef idx="1">
      <cs:styleClr val="auto"/>
    </cs:lnRef>
    <cs:lineWidthScale>5</cs:lineWidthScale>
    <cs:fillRef idx="0"/>
    <cs:effectRef idx="0"/>
    <cs:fontRef idx="minor">
      <a:schemeClr val="dk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dk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dk1"/>
    </cs:fontRef>
    <cs:spPr>
      <a:ln>
        <a:round/>
      </a:ln>
    </cs:spPr>
  </cs:dataPointWireframe>
  <cs:dataTable>
    <cs:lnRef idx="1">
      <a:schemeClr val="dk1">
        <a:tint val="75000"/>
      </a:schemeClr>
    </cs:lnRef>
    <cs:fillRef idx="0"/>
    <cs:effectRef idx="0"/>
    <cs:fontRef idx="minor">
      <a:schemeClr val="dk1"/>
    </cs:fontRef>
    <cs:spPr>
      <a:ln>
        <a:round/>
      </a:ln>
    </cs:spPr>
    <cs:defRPr sz="1000" kern="1200"/>
  </cs:dataTable>
  <cs:downBar>
    <cs:lnRef idx="1">
      <a:schemeClr val="dk1"/>
    </cs:lnRef>
    <cs:fillRef idx="1">
      <a:schemeClr val="dk1">
        <a:tint val="95000"/>
      </a:schemeClr>
    </cs:fillRef>
    <cs:effectRef idx="0"/>
    <cs:fontRef idx="minor">
      <a:schemeClr val="dk1"/>
    </cs:fontRef>
    <cs:spPr>
      <a:ln>
        <a:round/>
      </a:ln>
    </cs:spPr>
  </cs:downBar>
  <cs:dropLine>
    <cs:lnRef idx="1">
      <a:schemeClr val="dk1"/>
    </cs:lnRef>
    <cs:fillRef idx="0"/>
    <cs:effectRef idx="0"/>
    <cs:fontRef idx="minor">
      <a:schemeClr val="dk1"/>
    </cs:fontRef>
    <cs:spPr>
      <a:ln>
        <a:round/>
      </a:ln>
    </cs:spPr>
  </cs:dropLine>
  <cs:errorBar>
    <cs:lnRef idx="1">
      <a:schemeClr val="dk1"/>
    </cs:lnRef>
    <cs:fillRef idx="1">
      <a:schemeClr val="dk1"/>
    </cs:fillRef>
    <cs:effectRef idx="0"/>
    <cs:fontRef idx="minor">
      <a:schemeClr val="dk1"/>
    </cs:fontRef>
    <cs:spPr>
      <a:ln>
        <a:round/>
      </a:ln>
    </cs:spPr>
  </cs:errorBar>
  <cs:floor>
    <cs:lnRef idx="1">
      <a:schemeClr val="dk1">
        <a:tint val="75000"/>
      </a:schemeClr>
    </cs:lnRef>
    <cs:fillRef idx="1">
      <a:schemeClr val="dk1">
        <a:tint val="20000"/>
      </a:schemeClr>
    </cs:fillRef>
    <cs:effectRef idx="0"/>
    <cs:fontRef idx="minor">
      <a:schemeClr val="dk1"/>
    </cs:fontRef>
    <cs:spPr>
      <a:ln>
        <a:round/>
      </a:ln>
    </cs:spPr>
  </cs:floor>
  <cs:gridlineMajor>
    <cs:lnRef idx="1">
      <a:schemeClr val="dk1">
        <a:tint val="75000"/>
      </a:schemeClr>
    </cs:lnRef>
    <cs:fillRef idx="0"/>
    <cs:effectRef idx="0"/>
    <cs:fontRef idx="minor">
      <a:schemeClr val="dk1"/>
    </cs:fontRef>
    <cs:spPr>
      <a:ln>
        <a:round/>
      </a:ln>
    </cs:spPr>
  </cs:gridlineMajor>
  <cs:gridlineMinor>
    <cs:lnRef idx="1">
      <a:schemeClr val="dk1">
        <a:tint val="50000"/>
      </a:schemeClr>
    </cs:lnRef>
    <cs:fillRef idx="0"/>
    <cs:effectRef idx="0"/>
    <cs:fontRef idx="minor">
      <a:schemeClr val="dk1"/>
    </cs:fontRef>
    <cs:spPr>
      <a:ln>
        <a:round/>
      </a:ln>
    </cs:spPr>
  </cs:gridlineMinor>
  <cs:hiLoLine>
    <cs:lnRef idx="1">
      <a:schemeClr val="dk1"/>
    </cs:lnRef>
    <cs:fillRef idx="0"/>
    <cs:effectRef idx="0"/>
    <cs:fontRef idx="minor">
      <a:schemeClr val="dk1"/>
    </cs:fontRef>
    <cs:spPr>
      <a:ln>
        <a:round/>
      </a:ln>
    </cs:spPr>
  </cs:hiLoLine>
  <cs:leaderLine>
    <cs:lnRef idx="1">
      <a:schemeClr val="dk1"/>
    </cs:lnRef>
    <cs:fillRef idx="0"/>
    <cs:effectRef idx="0"/>
    <cs:fontRef idx="minor">
      <a:schemeClr val="dk1"/>
    </cs:fontRef>
    <cs:spPr>
      <a:ln>
        <a:round/>
      </a:ln>
    </cs:spPr>
  </cs:leaderLine>
  <cs:legend>
    <cs:lnRef idx="0"/>
    <cs:fillRef idx="0"/>
    <cs:effectRef idx="0"/>
    <cs:fontRef idx="minor">
      <a:schemeClr val="dk1"/>
    </cs:fontRef>
    <cs:defRPr sz="1000" kern="1200"/>
  </cs:legend>
  <cs:plotArea>
    <cs:lnRef idx="0"/>
    <cs:fillRef idx="1">
      <a:schemeClr val="dk1">
        <a:tint val="20000"/>
      </a:schemeClr>
    </cs:fillRef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1">
      <a:schemeClr val="dk1">
        <a:tint val="75000"/>
      </a:schemeClr>
    </cs:lnRef>
    <cs:fillRef idx="0"/>
    <cs:effectRef idx="0"/>
    <cs:fontRef idx="minor">
      <a:schemeClr val="dk1"/>
    </cs:fontRef>
    <cs:spPr>
      <a:ln>
        <a:round/>
      </a:ln>
    </cs:spPr>
    <cs:defRPr sz="1000" kern="1200"/>
  </cs:seriesAxis>
  <cs:seriesLine>
    <cs:lnRef idx="1">
      <a:schemeClr val="dk1"/>
    </cs:lnRef>
    <cs:fillRef idx="0"/>
    <cs:effectRef idx="0"/>
    <cs:fontRef idx="minor">
      <a:schemeClr val="dk1"/>
    </cs:fontRef>
    <cs:spPr>
      <a:ln>
        <a:round/>
      </a:ln>
    </cs:spPr>
  </cs:seriesLine>
  <cs:title>
    <cs:lnRef idx="0"/>
    <cs:fillRef idx="0"/>
    <cs:effectRef idx="0"/>
    <cs:fontRef idx="minor">
      <a:schemeClr val="dk1"/>
    </cs:fontRef>
    <cs:defRPr sz="1800" b="1" kern="1200"/>
  </cs:title>
  <cs:trendline>
    <cs:lnRef idx="1">
      <a:schemeClr val="dk1"/>
    </cs:lnRef>
    <cs:fillRef idx="0"/>
    <cs:effectRef idx="0"/>
    <cs:fontRef idx="minor">
      <a:schemeClr val="dk1"/>
    </cs:fontRef>
    <cs:spPr>
      <a:ln cap="rnd">
        <a:round/>
      </a:ln>
    </cs:spPr>
  </cs:trendline>
  <cs:trendlineLabel>
    <cs:lnRef idx="0"/>
    <cs:fillRef idx="0"/>
    <cs:effectRef idx="0"/>
    <cs:fontRef idx="minor">
      <a:schemeClr val="dk1"/>
    </cs:fontRef>
    <cs:defRPr sz="1000" kern="1200"/>
  </cs:trendlineLabel>
  <cs:upBar>
    <cs:lnRef idx="1">
      <a:schemeClr val="dk1"/>
    </cs:lnRef>
    <cs:fillRef idx="1">
      <a:schemeClr val="lt1"/>
    </cs:fillRef>
    <cs:effectRef idx="0"/>
    <cs:fontRef idx="minor">
      <a:schemeClr val="dk1"/>
    </cs:fontRef>
    <cs:spPr>
      <a:ln>
        <a:round/>
      </a:ln>
    </cs:spPr>
  </cs:upBar>
  <cs:valueAxis>
    <cs:lnRef idx="1">
      <a:schemeClr val="dk1">
        <a:tint val="75000"/>
      </a:schemeClr>
    </cs:lnRef>
    <cs:fillRef idx="0"/>
    <cs:effectRef idx="0"/>
    <cs:fontRef idx="minor">
      <a:schemeClr val="dk1"/>
    </cs:fontRef>
    <cs:spPr>
      <a:ln>
        <a:round/>
      </a:ln>
    </cs:spPr>
    <cs:defRPr sz="1000" kern="1200"/>
  </cs:valueAxis>
  <cs:wall>
    <cs:lnRef idx="0"/>
    <cs:fillRef idx="1">
      <a:schemeClr val="dk1">
        <a:tint val="20000"/>
      </a:schemeClr>
    </cs:fillRef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F235E3-D719-43A3-AC5E-57E1281577A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74F461E-237E-4042-AA97-E88C98BAB1AD}">
      <dgm:prSet/>
      <dgm:spPr/>
      <dgm:t>
        <a:bodyPr/>
        <a:lstStyle/>
        <a:p>
          <a:r>
            <a:rPr lang="en-US" b="1" u="sng" dirty="0">
              <a:solidFill>
                <a:schemeClr val="accent1"/>
              </a:solidFill>
            </a:rPr>
            <a:t>Mission</a:t>
          </a:r>
          <a:r>
            <a:rPr lang="en-US" dirty="0">
              <a:solidFill>
                <a:schemeClr val="accent1"/>
              </a:solidFill>
            </a:rPr>
            <a:t>: </a:t>
          </a:r>
          <a:r>
            <a:rPr lang="en-US" dirty="0"/>
            <a:t>To work together with families and individuals to promote self-sufficiency and personal independence and to strengthen and preserve families. </a:t>
          </a:r>
        </a:p>
      </dgm:t>
    </dgm:pt>
    <dgm:pt modelId="{7F1C35CB-A1F6-4848-93E2-53FA0FCB1B5F}" type="parTrans" cxnId="{7939B9CC-4E25-49BD-B511-0BC989A8F00A}">
      <dgm:prSet/>
      <dgm:spPr/>
      <dgm:t>
        <a:bodyPr/>
        <a:lstStyle/>
        <a:p>
          <a:endParaRPr lang="en-US"/>
        </a:p>
      </dgm:t>
    </dgm:pt>
    <dgm:pt modelId="{8B34AA1D-39C3-460C-BE80-D56760469DB9}" type="sibTrans" cxnId="{7939B9CC-4E25-49BD-B511-0BC989A8F00A}">
      <dgm:prSet/>
      <dgm:spPr/>
      <dgm:t>
        <a:bodyPr/>
        <a:lstStyle/>
        <a:p>
          <a:endParaRPr lang="en-US"/>
        </a:p>
      </dgm:t>
    </dgm:pt>
    <dgm:pt modelId="{6CBEFA71-F3A9-4A71-80AD-8601FBFA08D7}">
      <dgm:prSet/>
      <dgm:spPr/>
      <dgm:t>
        <a:bodyPr/>
        <a:lstStyle/>
        <a:p>
          <a:r>
            <a:rPr lang="en-US" b="1" u="sng" dirty="0">
              <a:solidFill>
                <a:schemeClr val="accent1"/>
              </a:solidFill>
            </a:rPr>
            <a:t>Vision</a:t>
          </a:r>
          <a:r>
            <a:rPr lang="en-US" dirty="0">
              <a:solidFill>
                <a:schemeClr val="accent1"/>
              </a:solidFill>
            </a:rPr>
            <a:t>: </a:t>
          </a:r>
          <a:r>
            <a:rPr lang="en-US" dirty="0"/>
            <a:t>Family Connections are ALWAYS Preserved and Strengthened. </a:t>
          </a:r>
        </a:p>
      </dgm:t>
    </dgm:pt>
    <dgm:pt modelId="{AAD88B76-BADF-43D8-9B56-F2FDA4395D2B}" type="parTrans" cxnId="{9F99C8AD-9E9D-4EF8-A5AE-320EBD725546}">
      <dgm:prSet/>
      <dgm:spPr/>
      <dgm:t>
        <a:bodyPr/>
        <a:lstStyle/>
        <a:p>
          <a:endParaRPr lang="en-US"/>
        </a:p>
      </dgm:t>
    </dgm:pt>
    <dgm:pt modelId="{FDC620D2-63AF-4B39-BDCC-829D3480D865}" type="sibTrans" cxnId="{9F99C8AD-9E9D-4EF8-A5AE-320EBD725546}">
      <dgm:prSet/>
      <dgm:spPr/>
      <dgm:t>
        <a:bodyPr/>
        <a:lstStyle/>
        <a:p>
          <a:endParaRPr lang="en-US"/>
        </a:p>
      </dgm:t>
    </dgm:pt>
    <dgm:pt modelId="{2052B272-4644-42E4-94CA-38AC16940450}" type="pres">
      <dgm:prSet presAssocID="{83F235E3-D719-43A3-AC5E-57E1281577A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494356F-679F-4530-B0F2-96686868C021}" type="pres">
      <dgm:prSet presAssocID="{474F461E-237E-4042-AA97-E88C98BAB1AD}" presName="hierRoot1" presStyleCnt="0"/>
      <dgm:spPr/>
    </dgm:pt>
    <dgm:pt modelId="{9BE8DC7A-7CF5-4F27-864B-7E6819D66A8A}" type="pres">
      <dgm:prSet presAssocID="{474F461E-237E-4042-AA97-E88C98BAB1AD}" presName="composite" presStyleCnt="0"/>
      <dgm:spPr/>
    </dgm:pt>
    <dgm:pt modelId="{9224D5C3-6A01-4AC7-82F6-8D3A392D2398}" type="pres">
      <dgm:prSet presAssocID="{474F461E-237E-4042-AA97-E88C98BAB1AD}" presName="background" presStyleLbl="node0" presStyleIdx="0" presStyleCnt="2"/>
      <dgm:spPr>
        <a:ln>
          <a:noFill/>
        </a:ln>
      </dgm:spPr>
    </dgm:pt>
    <dgm:pt modelId="{0912F03B-9171-4200-97D8-BF9FB5D18823}" type="pres">
      <dgm:prSet presAssocID="{474F461E-237E-4042-AA97-E88C98BAB1AD}" presName="text" presStyleLbl="fgAcc0" presStyleIdx="0" presStyleCnt="2">
        <dgm:presLayoutVars>
          <dgm:chPref val="3"/>
        </dgm:presLayoutVars>
      </dgm:prSet>
      <dgm:spPr/>
    </dgm:pt>
    <dgm:pt modelId="{B93EF92A-713D-4E5D-ACA3-EB1256EB0912}" type="pres">
      <dgm:prSet presAssocID="{474F461E-237E-4042-AA97-E88C98BAB1AD}" presName="hierChild2" presStyleCnt="0"/>
      <dgm:spPr/>
    </dgm:pt>
    <dgm:pt modelId="{68E491D2-7FC5-47F7-809B-C549A778785B}" type="pres">
      <dgm:prSet presAssocID="{6CBEFA71-F3A9-4A71-80AD-8601FBFA08D7}" presName="hierRoot1" presStyleCnt="0"/>
      <dgm:spPr/>
    </dgm:pt>
    <dgm:pt modelId="{FD1E9F93-38CB-4AC7-A0C9-C2882F40AA96}" type="pres">
      <dgm:prSet presAssocID="{6CBEFA71-F3A9-4A71-80AD-8601FBFA08D7}" presName="composite" presStyleCnt="0"/>
      <dgm:spPr/>
    </dgm:pt>
    <dgm:pt modelId="{60566DED-85C5-4EA6-8EB7-0985D6C076C8}" type="pres">
      <dgm:prSet presAssocID="{6CBEFA71-F3A9-4A71-80AD-8601FBFA08D7}" presName="background" presStyleLbl="node0" presStyleIdx="1" presStyleCnt="2"/>
      <dgm:spPr/>
    </dgm:pt>
    <dgm:pt modelId="{C65FF09D-155C-4E60-98B2-140FD4B213E4}" type="pres">
      <dgm:prSet presAssocID="{6CBEFA71-F3A9-4A71-80AD-8601FBFA08D7}" presName="text" presStyleLbl="fgAcc0" presStyleIdx="1" presStyleCnt="2">
        <dgm:presLayoutVars>
          <dgm:chPref val="3"/>
        </dgm:presLayoutVars>
      </dgm:prSet>
      <dgm:spPr/>
    </dgm:pt>
    <dgm:pt modelId="{21271312-B5E9-43BB-9D1A-0855B10B69B3}" type="pres">
      <dgm:prSet presAssocID="{6CBEFA71-F3A9-4A71-80AD-8601FBFA08D7}" presName="hierChild2" presStyleCnt="0"/>
      <dgm:spPr/>
    </dgm:pt>
  </dgm:ptLst>
  <dgm:cxnLst>
    <dgm:cxn modelId="{3E538F72-2056-43FE-962F-CD9DDDD366CD}" type="presOf" srcId="{474F461E-237E-4042-AA97-E88C98BAB1AD}" destId="{0912F03B-9171-4200-97D8-BF9FB5D18823}" srcOrd="0" destOrd="0" presId="urn:microsoft.com/office/officeart/2005/8/layout/hierarchy1"/>
    <dgm:cxn modelId="{9F99C8AD-9E9D-4EF8-A5AE-320EBD725546}" srcId="{83F235E3-D719-43A3-AC5E-57E1281577A8}" destId="{6CBEFA71-F3A9-4A71-80AD-8601FBFA08D7}" srcOrd="1" destOrd="0" parTransId="{AAD88B76-BADF-43D8-9B56-F2FDA4395D2B}" sibTransId="{FDC620D2-63AF-4B39-BDCC-829D3480D865}"/>
    <dgm:cxn modelId="{7939B9CC-4E25-49BD-B511-0BC989A8F00A}" srcId="{83F235E3-D719-43A3-AC5E-57E1281577A8}" destId="{474F461E-237E-4042-AA97-E88C98BAB1AD}" srcOrd="0" destOrd="0" parTransId="{7F1C35CB-A1F6-4848-93E2-53FA0FCB1B5F}" sibTransId="{8B34AA1D-39C3-460C-BE80-D56760469DB9}"/>
    <dgm:cxn modelId="{974668E8-78B2-48F0-A677-7CDBA10BBA3E}" type="presOf" srcId="{6CBEFA71-F3A9-4A71-80AD-8601FBFA08D7}" destId="{C65FF09D-155C-4E60-98B2-140FD4B213E4}" srcOrd="0" destOrd="0" presId="urn:microsoft.com/office/officeart/2005/8/layout/hierarchy1"/>
    <dgm:cxn modelId="{319680FF-663E-47E8-ADAF-647AEB71D160}" type="presOf" srcId="{83F235E3-D719-43A3-AC5E-57E1281577A8}" destId="{2052B272-4644-42E4-94CA-38AC16940450}" srcOrd="0" destOrd="0" presId="urn:microsoft.com/office/officeart/2005/8/layout/hierarchy1"/>
    <dgm:cxn modelId="{3761DB20-7115-47BD-8C09-5EE97F435FDD}" type="presParOf" srcId="{2052B272-4644-42E4-94CA-38AC16940450}" destId="{E494356F-679F-4530-B0F2-96686868C021}" srcOrd="0" destOrd="0" presId="urn:microsoft.com/office/officeart/2005/8/layout/hierarchy1"/>
    <dgm:cxn modelId="{57B6C4F4-6BAE-43B3-960C-2A2E80D72F7D}" type="presParOf" srcId="{E494356F-679F-4530-B0F2-96686868C021}" destId="{9BE8DC7A-7CF5-4F27-864B-7E6819D66A8A}" srcOrd="0" destOrd="0" presId="urn:microsoft.com/office/officeart/2005/8/layout/hierarchy1"/>
    <dgm:cxn modelId="{E6B8192B-25E8-4DB9-BF9C-7D2949C86C8C}" type="presParOf" srcId="{9BE8DC7A-7CF5-4F27-864B-7E6819D66A8A}" destId="{9224D5C3-6A01-4AC7-82F6-8D3A392D2398}" srcOrd="0" destOrd="0" presId="urn:microsoft.com/office/officeart/2005/8/layout/hierarchy1"/>
    <dgm:cxn modelId="{94D3CA89-01F1-423D-BEEF-FE78E2E7C463}" type="presParOf" srcId="{9BE8DC7A-7CF5-4F27-864B-7E6819D66A8A}" destId="{0912F03B-9171-4200-97D8-BF9FB5D18823}" srcOrd="1" destOrd="0" presId="urn:microsoft.com/office/officeart/2005/8/layout/hierarchy1"/>
    <dgm:cxn modelId="{FAB96F08-9698-4E2E-8B20-23F78D66F31E}" type="presParOf" srcId="{E494356F-679F-4530-B0F2-96686868C021}" destId="{B93EF92A-713D-4E5D-ACA3-EB1256EB0912}" srcOrd="1" destOrd="0" presId="urn:microsoft.com/office/officeart/2005/8/layout/hierarchy1"/>
    <dgm:cxn modelId="{44ACFDBB-A182-471E-A3BF-B26BEB3C18B3}" type="presParOf" srcId="{2052B272-4644-42E4-94CA-38AC16940450}" destId="{68E491D2-7FC5-47F7-809B-C549A778785B}" srcOrd="1" destOrd="0" presId="urn:microsoft.com/office/officeart/2005/8/layout/hierarchy1"/>
    <dgm:cxn modelId="{9F1AC3F5-B49D-44B4-AA6D-D203D1F5B2CC}" type="presParOf" srcId="{68E491D2-7FC5-47F7-809B-C549A778785B}" destId="{FD1E9F93-38CB-4AC7-A0C9-C2882F40AA96}" srcOrd="0" destOrd="0" presId="urn:microsoft.com/office/officeart/2005/8/layout/hierarchy1"/>
    <dgm:cxn modelId="{91B517F3-49D2-474F-BAC3-5F3C4C2EB952}" type="presParOf" srcId="{FD1E9F93-38CB-4AC7-A0C9-C2882F40AA96}" destId="{60566DED-85C5-4EA6-8EB7-0985D6C076C8}" srcOrd="0" destOrd="0" presId="urn:microsoft.com/office/officeart/2005/8/layout/hierarchy1"/>
    <dgm:cxn modelId="{88496F5C-AF78-4E11-8A5A-D459EE04741A}" type="presParOf" srcId="{FD1E9F93-38CB-4AC7-A0C9-C2882F40AA96}" destId="{C65FF09D-155C-4E60-98B2-140FD4B213E4}" srcOrd="1" destOrd="0" presId="urn:microsoft.com/office/officeart/2005/8/layout/hierarchy1"/>
    <dgm:cxn modelId="{CED8FA10-4727-47F5-8AB6-C71D1330E6C3}" type="presParOf" srcId="{68E491D2-7FC5-47F7-809B-C549A778785B}" destId="{21271312-B5E9-43BB-9D1A-0855B10B69B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BD8E06-66C7-402F-8829-EB403B45991F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A45413-512F-4A78-B5BF-ECA5BAFA9C42}">
      <dgm:prSet phldrT="[Text]"/>
      <dgm:spPr/>
      <dgm:t>
        <a:bodyPr/>
        <a:lstStyle/>
        <a:p>
          <a:r>
            <a:rPr lang="en-US" dirty="0"/>
            <a:t>2017 &amp; 2018</a:t>
          </a:r>
        </a:p>
      </dgm:t>
    </dgm:pt>
    <dgm:pt modelId="{558D3F22-E129-41DF-A26F-68E78944965E}" type="parTrans" cxnId="{9CB38C73-2343-476A-A9C0-F806D1DFA9C0}">
      <dgm:prSet/>
      <dgm:spPr/>
      <dgm:t>
        <a:bodyPr/>
        <a:lstStyle/>
        <a:p>
          <a:endParaRPr lang="en-US"/>
        </a:p>
      </dgm:t>
    </dgm:pt>
    <dgm:pt modelId="{88CCF1F1-CA9B-45F9-A939-0BA0D4E4E14E}" type="sibTrans" cxnId="{9CB38C73-2343-476A-A9C0-F806D1DFA9C0}">
      <dgm:prSet/>
      <dgm:spPr>
        <a:solidFill>
          <a:schemeClr val="accent4"/>
        </a:solidFill>
      </dgm:spPr>
      <dgm:t>
        <a:bodyPr/>
        <a:lstStyle/>
        <a:p>
          <a:endParaRPr lang="en-US"/>
        </a:p>
      </dgm:t>
    </dgm:pt>
    <dgm:pt modelId="{71BE31E0-AF27-4D28-9446-4D147F2380EE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>
              <a:solidFill>
                <a:schemeClr val="accent1"/>
              </a:solidFill>
            </a:rPr>
            <a:t>SERVICES</a:t>
          </a:r>
        </a:p>
      </dgm:t>
    </dgm:pt>
    <dgm:pt modelId="{07BABCB4-A502-4C26-AC68-4E4C924B8C4F}" type="parTrans" cxnId="{60F64A24-0C10-437A-AA2E-D14FDB00E05A}">
      <dgm:prSet/>
      <dgm:spPr/>
      <dgm:t>
        <a:bodyPr/>
        <a:lstStyle/>
        <a:p>
          <a:endParaRPr lang="en-US"/>
        </a:p>
      </dgm:t>
    </dgm:pt>
    <dgm:pt modelId="{29C4F36E-480B-4A72-935D-8F6D0A47D4D0}" type="sibTrans" cxnId="{60F64A24-0C10-437A-AA2E-D14FDB00E05A}">
      <dgm:prSet/>
      <dgm:spPr/>
      <dgm:t>
        <a:bodyPr/>
        <a:lstStyle/>
        <a:p>
          <a:endParaRPr lang="en-US"/>
        </a:p>
      </dgm:t>
    </dgm:pt>
    <dgm:pt modelId="{3F05176B-C790-4364-A4F5-034C2D419A1B}">
      <dgm:prSet phldrT="[Text]"/>
      <dgm:spPr/>
      <dgm:t>
        <a:bodyPr/>
        <a:lstStyle/>
        <a:p>
          <a:r>
            <a:rPr lang="en-US" dirty="0"/>
            <a:t>2019 &amp; 2020</a:t>
          </a:r>
        </a:p>
      </dgm:t>
    </dgm:pt>
    <dgm:pt modelId="{E9629DBB-51D0-4FE2-9D4A-BEE7BF2FA442}" type="parTrans" cxnId="{25453EAC-670C-4DE5-B2BA-659BB7A66D08}">
      <dgm:prSet/>
      <dgm:spPr/>
      <dgm:t>
        <a:bodyPr/>
        <a:lstStyle/>
        <a:p>
          <a:endParaRPr lang="en-US"/>
        </a:p>
      </dgm:t>
    </dgm:pt>
    <dgm:pt modelId="{E2EAFEB9-0B6A-4D9A-941D-83F42530EA9C}" type="sibTrans" cxnId="{25453EAC-670C-4DE5-B2BA-659BB7A66D08}">
      <dgm:prSet/>
      <dgm:spPr>
        <a:solidFill>
          <a:schemeClr val="accent4"/>
        </a:solidFill>
      </dgm:spPr>
      <dgm:t>
        <a:bodyPr/>
        <a:lstStyle/>
        <a:p>
          <a:endParaRPr lang="en-US"/>
        </a:p>
      </dgm:t>
    </dgm:pt>
    <dgm:pt modelId="{1EAE1EC6-2E20-494B-AFBD-486239CE276F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>
              <a:solidFill>
                <a:schemeClr val="accent1"/>
              </a:solidFill>
            </a:rPr>
            <a:t>APPROACH </a:t>
          </a:r>
        </a:p>
      </dgm:t>
    </dgm:pt>
    <dgm:pt modelId="{74F0512B-06AF-4AD4-9410-655A3075DE37}" type="parTrans" cxnId="{EC1DD87A-2C03-4417-BC77-288D8E9E5242}">
      <dgm:prSet/>
      <dgm:spPr/>
      <dgm:t>
        <a:bodyPr/>
        <a:lstStyle/>
        <a:p>
          <a:endParaRPr lang="en-US"/>
        </a:p>
      </dgm:t>
    </dgm:pt>
    <dgm:pt modelId="{3819DD21-C991-4546-8FEC-77724FE6128A}" type="sibTrans" cxnId="{EC1DD87A-2C03-4417-BC77-288D8E9E5242}">
      <dgm:prSet/>
      <dgm:spPr/>
      <dgm:t>
        <a:bodyPr/>
        <a:lstStyle/>
        <a:p>
          <a:endParaRPr lang="en-US"/>
        </a:p>
      </dgm:t>
    </dgm:pt>
    <dgm:pt modelId="{39FE2335-53A2-4556-9CE4-62F13FC88A01}">
      <dgm:prSet phldrT="[Text]"/>
      <dgm:spPr/>
      <dgm:t>
        <a:bodyPr/>
        <a:lstStyle/>
        <a:p>
          <a:r>
            <a:rPr lang="en-US" dirty="0"/>
            <a:t>2021 &amp; 2022</a:t>
          </a:r>
        </a:p>
      </dgm:t>
    </dgm:pt>
    <dgm:pt modelId="{4B47D917-6BC4-46F8-AA10-7D1BB99AFD34}" type="parTrans" cxnId="{D7538F36-9C38-4079-A8EC-308CE9ACCA68}">
      <dgm:prSet/>
      <dgm:spPr/>
      <dgm:t>
        <a:bodyPr/>
        <a:lstStyle/>
        <a:p>
          <a:endParaRPr lang="en-US"/>
        </a:p>
      </dgm:t>
    </dgm:pt>
    <dgm:pt modelId="{1E0CFAAA-FFC7-45F6-B8A0-347394C4AC66}" type="sibTrans" cxnId="{D7538F36-9C38-4079-A8EC-308CE9ACCA68}">
      <dgm:prSet/>
      <dgm:spPr>
        <a:solidFill>
          <a:schemeClr val="accent4"/>
        </a:solidFill>
      </dgm:spPr>
      <dgm:t>
        <a:bodyPr/>
        <a:lstStyle/>
        <a:p>
          <a:endParaRPr lang="en-US"/>
        </a:p>
      </dgm:t>
    </dgm:pt>
    <dgm:pt modelId="{502F2244-00AB-4B72-B42A-B77E5F93BE79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>
              <a:solidFill>
                <a:schemeClr val="accent1"/>
              </a:solidFill>
            </a:rPr>
            <a:t>PREVENTION</a:t>
          </a:r>
        </a:p>
      </dgm:t>
    </dgm:pt>
    <dgm:pt modelId="{C8FA57E6-4902-41AE-BCB1-1D380A07C638}" type="parTrans" cxnId="{82C1A368-0F33-4184-9491-ADFBF9347D11}">
      <dgm:prSet/>
      <dgm:spPr/>
      <dgm:t>
        <a:bodyPr/>
        <a:lstStyle/>
        <a:p>
          <a:endParaRPr lang="en-US"/>
        </a:p>
      </dgm:t>
    </dgm:pt>
    <dgm:pt modelId="{C5047B2F-5AAE-4E9B-B3A7-DCE99C36B6E1}" type="sibTrans" cxnId="{82C1A368-0F33-4184-9491-ADFBF9347D11}">
      <dgm:prSet/>
      <dgm:spPr/>
      <dgm:t>
        <a:bodyPr/>
        <a:lstStyle/>
        <a:p>
          <a:endParaRPr lang="en-US"/>
        </a:p>
      </dgm:t>
    </dgm:pt>
    <dgm:pt modelId="{AFC39002-B76A-425E-BF12-A65F4EBF2B20}">
      <dgm:prSet/>
      <dgm:spPr/>
      <dgm:t>
        <a:bodyPr/>
        <a:lstStyle/>
        <a:p>
          <a:r>
            <a:rPr lang="en-US" dirty="0"/>
            <a:t>2023</a:t>
          </a:r>
        </a:p>
      </dgm:t>
    </dgm:pt>
    <dgm:pt modelId="{344F20A1-21EA-4F7A-A49D-46B00F78629E}" type="parTrans" cxnId="{AF2D5252-393E-4C06-B293-0AF8D73F9FEF}">
      <dgm:prSet/>
      <dgm:spPr/>
      <dgm:t>
        <a:bodyPr/>
        <a:lstStyle/>
        <a:p>
          <a:endParaRPr lang="en-US"/>
        </a:p>
      </dgm:t>
    </dgm:pt>
    <dgm:pt modelId="{91D56E44-9647-44C4-888C-616727270F65}" type="sibTrans" cxnId="{AF2D5252-393E-4C06-B293-0AF8D73F9FEF}">
      <dgm:prSet/>
      <dgm:spPr/>
      <dgm:t>
        <a:bodyPr/>
        <a:lstStyle/>
        <a:p>
          <a:endParaRPr lang="en-US"/>
        </a:p>
      </dgm:t>
    </dgm:pt>
    <dgm:pt modelId="{71C1F4E4-4C2B-4E43-88D6-96F7319D576A}">
      <dgm:prSet phldrT="[Text]"/>
      <dgm:spPr>
        <a:ln>
          <a:solidFill>
            <a:schemeClr val="accent1"/>
          </a:solidFill>
        </a:ln>
      </dgm:spPr>
      <dgm:t>
        <a:bodyPr/>
        <a:lstStyle/>
        <a:p>
          <a:pPr>
            <a:buNone/>
          </a:pPr>
          <a:r>
            <a:rPr lang="en-US" dirty="0"/>
            <a:t>Development as Provider  of Behavioral Health Services</a:t>
          </a:r>
        </a:p>
      </dgm:t>
    </dgm:pt>
    <dgm:pt modelId="{94002116-19CC-42E7-8B26-31C12AD47BB4}" type="parTrans" cxnId="{E4877BF8-1831-4E49-B688-63AE2B105918}">
      <dgm:prSet/>
      <dgm:spPr/>
      <dgm:t>
        <a:bodyPr/>
        <a:lstStyle/>
        <a:p>
          <a:endParaRPr lang="en-US"/>
        </a:p>
      </dgm:t>
    </dgm:pt>
    <dgm:pt modelId="{938F7163-0FE4-481C-8534-B15013CD9FB1}" type="sibTrans" cxnId="{E4877BF8-1831-4E49-B688-63AE2B105918}">
      <dgm:prSet/>
      <dgm:spPr/>
      <dgm:t>
        <a:bodyPr/>
        <a:lstStyle/>
        <a:p>
          <a:endParaRPr lang="en-US"/>
        </a:p>
      </dgm:t>
    </dgm:pt>
    <dgm:pt modelId="{B2849614-3F8B-4045-80FB-A2B33971A564}">
      <dgm:prSet phldrT="[Text]"/>
      <dgm:spPr>
        <a:ln>
          <a:solidFill>
            <a:schemeClr val="accent1"/>
          </a:solidFill>
        </a:ln>
      </dgm:spPr>
      <dgm:t>
        <a:bodyPr/>
        <a:lstStyle/>
        <a:p>
          <a:pPr>
            <a:buNone/>
          </a:pPr>
          <a:endParaRPr lang="en-US" dirty="0"/>
        </a:p>
      </dgm:t>
    </dgm:pt>
    <dgm:pt modelId="{40BED7C1-4EE3-49F1-97A1-C4709120BE6C}" type="parTrans" cxnId="{E01F8D5D-4C29-460B-A95B-A87B1F54AC8E}">
      <dgm:prSet/>
      <dgm:spPr/>
      <dgm:t>
        <a:bodyPr/>
        <a:lstStyle/>
        <a:p>
          <a:endParaRPr lang="en-US"/>
        </a:p>
      </dgm:t>
    </dgm:pt>
    <dgm:pt modelId="{4647FC15-3B32-40DE-968F-489561587E77}" type="sibTrans" cxnId="{E01F8D5D-4C29-460B-A95B-A87B1F54AC8E}">
      <dgm:prSet/>
      <dgm:spPr/>
      <dgm:t>
        <a:bodyPr/>
        <a:lstStyle/>
        <a:p>
          <a:endParaRPr lang="en-US"/>
        </a:p>
      </dgm:t>
    </dgm:pt>
    <dgm:pt modelId="{EBD9B9DD-FAF1-48BF-8FBF-40B142F17AD3}">
      <dgm:prSet phldrT="[Text]"/>
      <dgm:spPr>
        <a:ln>
          <a:solidFill>
            <a:schemeClr val="accent1"/>
          </a:solidFill>
        </a:ln>
      </dgm:spPr>
      <dgm:t>
        <a:bodyPr/>
        <a:lstStyle/>
        <a:p>
          <a:pPr>
            <a:buNone/>
          </a:pPr>
          <a:r>
            <a:rPr lang="en-US" dirty="0"/>
            <a:t>Focus on Practice and Reduction of Placements for children, youth &amp; adults</a:t>
          </a:r>
        </a:p>
      </dgm:t>
    </dgm:pt>
    <dgm:pt modelId="{1F075D2C-8BDB-4A29-BAFC-83CFD40F419C}" type="parTrans" cxnId="{B30C7072-894E-4F76-9A95-84DCC690B680}">
      <dgm:prSet/>
      <dgm:spPr/>
      <dgm:t>
        <a:bodyPr/>
        <a:lstStyle/>
        <a:p>
          <a:endParaRPr lang="en-US"/>
        </a:p>
      </dgm:t>
    </dgm:pt>
    <dgm:pt modelId="{177C2433-176B-4141-BAFF-7630C8E7C596}" type="sibTrans" cxnId="{B30C7072-894E-4F76-9A95-84DCC690B680}">
      <dgm:prSet/>
      <dgm:spPr/>
      <dgm:t>
        <a:bodyPr/>
        <a:lstStyle/>
        <a:p>
          <a:endParaRPr lang="en-US"/>
        </a:p>
      </dgm:t>
    </dgm:pt>
    <dgm:pt modelId="{D693D2C9-C99D-44F9-940E-E95357524450}">
      <dgm:prSet phldrT="[Text]"/>
      <dgm:spPr>
        <a:ln>
          <a:solidFill>
            <a:schemeClr val="accent1"/>
          </a:solidFill>
        </a:ln>
      </dgm:spPr>
      <dgm:t>
        <a:bodyPr/>
        <a:lstStyle/>
        <a:p>
          <a:pPr>
            <a:buNone/>
          </a:pPr>
          <a:r>
            <a:rPr lang="en-US" dirty="0"/>
            <a:t>Focus on earlier intervention and Stabilization of Services</a:t>
          </a:r>
        </a:p>
      </dgm:t>
    </dgm:pt>
    <dgm:pt modelId="{68436F4B-86C9-4C73-A730-CAEACED2A159}" type="parTrans" cxnId="{DC8B4893-AC96-41A4-93F6-6AE5F19C905B}">
      <dgm:prSet/>
      <dgm:spPr/>
      <dgm:t>
        <a:bodyPr/>
        <a:lstStyle/>
        <a:p>
          <a:endParaRPr lang="en-US"/>
        </a:p>
      </dgm:t>
    </dgm:pt>
    <dgm:pt modelId="{C5C48CBF-7564-4722-85AA-C557E67C2A59}" type="sibTrans" cxnId="{DC8B4893-AC96-41A4-93F6-6AE5F19C905B}">
      <dgm:prSet/>
      <dgm:spPr/>
      <dgm:t>
        <a:bodyPr/>
        <a:lstStyle/>
        <a:p>
          <a:endParaRPr lang="en-US"/>
        </a:p>
      </dgm:t>
    </dgm:pt>
    <dgm:pt modelId="{4F7D7186-1B19-4772-B443-0E834F699DD8}">
      <dgm:prSet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>
              <a:solidFill>
                <a:schemeClr val="accent1"/>
              </a:solidFill>
            </a:rPr>
            <a:t>WELLBEING</a:t>
          </a:r>
          <a:r>
            <a:rPr lang="en-US" dirty="0"/>
            <a:t> </a:t>
          </a:r>
        </a:p>
      </dgm:t>
    </dgm:pt>
    <dgm:pt modelId="{10D8E9D3-B03D-43B3-BE9B-600D3CA593B9}" type="parTrans" cxnId="{411F92E7-BC6E-4010-BFF2-534C73AC9C07}">
      <dgm:prSet/>
      <dgm:spPr/>
      <dgm:t>
        <a:bodyPr/>
        <a:lstStyle/>
        <a:p>
          <a:endParaRPr lang="en-US"/>
        </a:p>
      </dgm:t>
    </dgm:pt>
    <dgm:pt modelId="{32C68355-FCBF-493A-8876-38B7B82A7C1E}" type="sibTrans" cxnId="{411F92E7-BC6E-4010-BFF2-534C73AC9C07}">
      <dgm:prSet/>
      <dgm:spPr/>
      <dgm:t>
        <a:bodyPr/>
        <a:lstStyle/>
        <a:p>
          <a:endParaRPr lang="en-US"/>
        </a:p>
      </dgm:t>
    </dgm:pt>
    <dgm:pt modelId="{3BE170D2-8355-4B9E-B1E9-F7F35EA65D3E}">
      <dgm:prSet/>
      <dgm:spPr>
        <a:ln>
          <a:solidFill>
            <a:schemeClr val="accent1"/>
          </a:solidFill>
        </a:ln>
      </dgm:spPr>
      <dgm:t>
        <a:bodyPr/>
        <a:lstStyle/>
        <a:p>
          <a:pPr>
            <a:buNone/>
          </a:pPr>
          <a:r>
            <a:rPr lang="en-US" dirty="0"/>
            <a:t>Focus on </a:t>
          </a:r>
        </a:p>
      </dgm:t>
    </dgm:pt>
    <dgm:pt modelId="{8F05DC52-C818-4026-8D4C-5734A674CDDA}" type="parTrans" cxnId="{5A32FED6-2A89-4EFC-B5E0-EEC3F1DE8B14}">
      <dgm:prSet/>
      <dgm:spPr/>
      <dgm:t>
        <a:bodyPr/>
        <a:lstStyle/>
        <a:p>
          <a:endParaRPr lang="en-US"/>
        </a:p>
      </dgm:t>
    </dgm:pt>
    <dgm:pt modelId="{AE67949A-DA16-498A-A4DA-7ED57AB22729}" type="sibTrans" cxnId="{5A32FED6-2A89-4EFC-B5E0-EEC3F1DE8B14}">
      <dgm:prSet/>
      <dgm:spPr/>
      <dgm:t>
        <a:bodyPr/>
        <a:lstStyle/>
        <a:p>
          <a:endParaRPr lang="en-US"/>
        </a:p>
      </dgm:t>
    </dgm:pt>
    <dgm:pt modelId="{465C7296-E205-439C-828F-7A412C24F507}">
      <dgm:prSet/>
      <dgm:spPr>
        <a:ln>
          <a:solidFill>
            <a:schemeClr val="accent1"/>
          </a:solidFill>
        </a:ln>
      </dgm:spPr>
      <dgm:t>
        <a:bodyPr/>
        <a:lstStyle/>
        <a:p>
          <a:pPr>
            <a:buNone/>
          </a:pPr>
          <a:r>
            <a:rPr lang="en-US" dirty="0"/>
            <a:t>Internal and external Wellbeing and Stabilization</a:t>
          </a:r>
        </a:p>
      </dgm:t>
    </dgm:pt>
    <dgm:pt modelId="{C8C1DF9B-5A6C-4ACA-B94C-B083B45F29F3}" type="parTrans" cxnId="{67BAF1D1-F084-49E3-8846-BBE04A364924}">
      <dgm:prSet/>
      <dgm:spPr/>
      <dgm:t>
        <a:bodyPr/>
        <a:lstStyle/>
        <a:p>
          <a:endParaRPr lang="en-US"/>
        </a:p>
      </dgm:t>
    </dgm:pt>
    <dgm:pt modelId="{54CEB0B7-BB30-4F3C-8392-E2A295217CC6}" type="sibTrans" cxnId="{67BAF1D1-F084-49E3-8846-BBE04A364924}">
      <dgm:prSet/>
      <dgm:spPr/>
      <dgm:t>
        <a:bodyPr/>
        <a:lstStyle/>
        <a:p>
          <a:endParaRPr lang="en-US"/>
        </a:p>
      </dgm:t>
    </dgm:pt>
    <dgm:pt modelId="{A78FE4DB-8803-49AF-818A-D3D7CEF84B53}" type="pres">
      <dgm:prSet presAssocID="{1EBD8E06-66C7-402F-8829-EB403B45991F}" presName="linearFlow" presStyleCnt="0">
        <dgm:presLayoutVars>
          <dgm:dir/>
          <dgm:animLvl val="lvl"/>
          <dgm:resizeHandles val="exact"/>
        </dgm:presLayoutVars>
      </dgm:prSet>
      <dgm:spPr/>
    </dgm:pt>
    <dgm:pt modelId="{3B282E28-7E74-4706-8ABC-FAE2DC4EC18D}" type="pres">
      <dgm:prSet presAssocID="{A2A45413-512F-4A78-B5BF-ECA5BAFA9C42}" presName="composite" presStyleCnt="0"/>
      <dgm:spPr/>
    </dgm:pt>
    <dgm:pt modelId="{4DCBEFEB-4872-40C0-9AA5-EA384F77CF49}" type="pres">
      <dgm:prSet presAssocID="{A2A45413-512F-4A78-B5BF-ECA5BAFA9C42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8EDE7AC-26AE-4EF8-8D84-1FED4C1E0242}" type="pres">
      <dgm:prSet presAssocID="{A2A45413-512F-4A78-B5BF-ECA5BAFA9C42}" presName="parSh" presStyleLbl="node1" presStyleIdx="0" presStyleCnt="4"/>
      <dgm:spPr/>
    </dgm:pt>
    <dgm:pt modelId="{4DA987B6-3879-4024-810A-82B36FD2ACA5}" type="pres">
      <dgm:prSet presAssocID="{A2A45413-512F-4A78-B5BF-ECA5BAFA9C42}" presName="desTx" presStyleLbl="fgAcc1" presStyleIdx="0" presStyleCnt="4">
        <dgm:presLayoutVars>
          <dgm:bulletEnabled val="1"/>
        </dgm:presLayoutVars>
      </dgm:prSet>
      <dgm:spPr/>
    </dgm:pt>
    <dgm:pt modelId="{6178F456-D184-4F04-8689-85938673DDD9}" type="pres">
      <dgm:prSet presAssocID="{88CCF1F1-CA9B-45F9-A939-0BA0D4E4E14E}" presName="sibTrans" presStyleLbl="sibTrans2D1" presStyleIdx="0" presStyleCnt="3"/>
      <dgm:spPr/>
    </dgm:pt>
    <dgm:pt modelId="{8AFA7156-45F1-466C-BA29-4637E71A107A}" type="pres">
      <dgm:prSet presAssocID="{88CCF1F1-CA9B-45F9-A939-0BA0D4E4E14E}" presName="connTx" presStyleLbl="sibTrans2D1" presStyleIdx="0" presStyleCnt="3"/>
      <dgm:spPr/>
    </dgm:pt>
    <dgm:pt modelId="{0E19EB7A-8E26-4CF2-BCD4-5423F8FA502B}" type="pres">
      <dgm:prSet presAssocID="{3F05176B-C790-4364-A4F5-034C2D419A1B}" presName="composite" presStyleCnt="0"/>
      <dgm:spPr/>
    </dgm:pt>
    <dgm:pt modelId="{12334CCF-26DB-4CC7-A0C3-DF7EC9A9E6C5}" type="pres">
      <dgm:prSet presAssocID="{3F05176B-C790-4364-A4F5-034C2D419A1B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B61AB74-A81E-4ACE-AF8D-D725B2E7BF33}" type="pres">
      <dgm:prSet presAssocID="{3F05176B-C790-4364-A4F5-034C2D419A1B}" presName="parSh" presStyleLbl="node1" presStyleIdx="1" presStyleCnt="4"/>
      <dgm:spPr/>
    </dgm:pt>
    <dgm:pt modelId="{1F1A9D76-38F4-41C8-8AC4-78F4ECAC0B7C}" type="pres">
      <dgm:prSet presAssocID="{3F05176B-C790-4364-A4F5-034C2D419A1B}" presName="desTx" presStyleLbl="fgAcc1" presStyleIdx="1" presStyleCnt="4">
        <dgm:presLayoutVars>
          <dgm:bulletEnabled val="1"/>
        </dgm:presLayoutVars>
      </dgm:prSet>
      <dgm:spPr/>
    </dgm:pt>
    <dgm:pt modelId="{7142BDA8-6EE5-480A-94C5-23DBCD52E4A8}" type="pres">
      <dgm:prSet presAssocID="{E2EAFEB9-0B6A-4D9A-941D-83F42530EA9C}" presName="sibTrans" presStyleLbl="sibTrans2D1" presStyleIdx="1" presStyleCnt="3"/>
      <dgm:spPr/>
    </dgm:pt>
    <dgm:pt modelId="{FEB8AEA7-B54A-4122-B501-22F8C2B90682}" type="pres">
      <dgm:prSet presAssocID="{E2EAFEB9-0B6A-4D9A-941D-83F42530EA9C}" presName="connTx" presStyleLbl="sibTrans2D1" presStyleIdx="1" presStyleCnt="3"/>
      <dgm:spPr/>
    </dgm:pt>
    <dgm:pt modelId="{CE6B558E-AAA0-419C-9398-7ABA51E2E760}" type="pres">
      <dgm:prSet presAssocID="{39FE2335-53A2-4556-9CE4-62F13FC88A01}" presName="composite" presStyleCnt="0"/>
      <dgm:spPr/>
    </dgm:pt>
    <dgm:pt modelId="{AED868F2-11F2-4232-890E-27C99D12BEFD}" type="pres">
      <dgm:prSet presAssocID="{39FE2335-53A2-4556-9CE4-62F13FC88A01}" presName="par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64E414CB-8F69-4311-A47B-AA9F48D73588}" type="pres">
      <dgm:prSet presAssocID="{39FE2335-53A2-4556-9CE4-62F13FC88A01}" presName="parSh" presStyleLbl="node1" presStyleIdx="2" presStyleCnt="4"/>
      <dgm:spPr/>
    </dgm:pt>
    <dgm:pt modelId="{FBCF3427-C1C8-4096-8390-0A5CE63D0877}" type="pres">
      <dgm:prSet presAssocID="{39FE2335-53A2-4556-9CE4-62F13FC88A01}" presName="desTx" presStyleLbl="fgAcc1" presStyleIdx="2" presStyleCnt="4">
        <dgm:presLayoutVars>
          <dgm:bulletEnabled val="1"/>
        </dgm:presLayoutVars>
      </dgm:prSet>
      <dgm:spPr/>
    </dgm:pt>
    <dgm:pt modelId="{4FC6C3D0-C4D8-4285-9F60-DF938163DC51}" type="pres">
      <dgm:prSet presAssocID="{1E0CFAAA-FFC7-45F6-B8A0-347394C4AC66}" presName="sibTrans" presStyleLbl="sibTrans2D1" presStyleIdx="2" presStyleCnt="3"/>
      <dgm:spPr/>
    </dgm:pt>
    <dgm:pt modelId="{C09808B7-F97A-4A31-B9DE-79A3E3CB7414}" type="pres">
      <dgm:prSet presAssocID="{1E0CFAAA-FFC7-45F6-B8A0-347394C4AC66}" presName="connTx" presStyleLbl="sibTrans2D1" presStyleIdx="2" presStyleCnt="3"/>
      <dgm:spPr/>
    </dgm:pt>
    <dgm:pt modelId="{17A6697B-A272-46FB-B3D6-95698A5C7F18}" type="pres">
      <dgm:prSet presAssocID="{AFC39002-B76A-425E-BF12-A65F4EBF2B20}" presName="composite" presStyleCnt="0"/>
      <dgm:spPr/>
    </dgm:pt>
    <dgm:pt modelId="{438F80E8-B483-4732-97FA-4AF783503198}" type="pres">
      <dgm:prSet presAssocID="{AFC39002-B76A-425E-BF12-A65F4EBF2B20}" presName="par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3A16F00A-6BE9-492C-ACD0-FE1830BF1C12}" type="pres">
      <dgm:prSet presAssocID="{AFC39002-B76A-425E-BF12-A65F4EBF2B20}" presName="parSh" presStyleLbl="node1" presStyleIdx="3" presStyleCnt="4"/>
      <dgm:spPr/>
    </dgm:pt>
    <dgm:pt modelId="{B441215E-49EF-4C10-8E55-8D58815CA29E}" type="pres">
      <dgm:prSet presAssocID="{AFC39002-B76A-425E-BF12-A65F4EBF2B20}" presName="desTx" presStyleLbl="fgAcc1" presStyleIdx="3" presStyleCnt="4">
        <dgm:presLayoutVars>
          <dgm:bulletEnabled val="1"/>
        </dgm:presLayoutVars>
      </dgm:prSet>
      <dgm:spPr/>
    </dgm:pt>
  </dgm:ptLst>
  <dgm:cxnLst>
    <dgm:cxn modelId="{28F5BE07-0515-4321-867F-990830B1DFC3}" type="presOf" srcId="{1E0CFAAA-FFC7-45F6-B8A0-347394C4AC66}" destId="{4FC6C3D0-C4D8-4285-9F60-DF938163DC51}" srcOrd="0" destOrd="0" presId="urn:microsoft.com/office/officeart/2005/8/layout/process3"/>
    <dgm:cxn modelId="{BBACFC0C-A34B-4BAA-ADEF-F0E83D56E851}" type="presOf" srcId="{502F2244-00AB-4B72-B42A-B77E5F93BE79}" destId="{FBCF3427-C1C8-4096-8390-0A5CE63D0877}" srcOrd="0" destOrd="0" presId="urn:microsoft.com/office/officeart/2005/8/layout/process3"/>
    <dgm:cxn modelId="{7AC8E617-9E70-41F0-8DA9-8A0980A80183}" type="presOf" srcId="{AFC39002-B76A-425E-BF12-A65F4EBF2B20}" destId="{3A16F00A-6BE9-492C-ACD0-FE1830BF1C12}" srcOrd="1" destOrd="0" presId="urn:microsoft.com/office/officeart/2005/8/layout/process3"/>
    <dgm:cxn modelId="{AB7B991B-401E-474B-BA7E-91799BB64DAD}" type="presOf" srcId="{71BE31E0-AF27-4D28-9446-4D147F2380EE}" destId="{4DA987B6-3879-4024-810A-82B36FD2ACA5}" srcOrd="0" destOrd="0" presId="urn:microsoft.com/office/officeart/2005/8/layout/process3"/>
    <dgm:cxn modelId="{60F64A24-0C10-437A-AA2E-D14FDB00E05A}" srcId="{A2A45413-512F-4A78-B5BF-ECA5BAFA9C42}" destId="{71BE31E0-AF27-4D28-9446-4D147F2380EE}" srcOrd="0" destOrd="0" parTransId="{07BABCB4-A502-4C26-AC68-4E4C924B8C4F}" sibTransId="{29C4F36E-480B-4A72-935D-8F6D0A47D4D0}"/>
    <dgm:cxn modelId="{D7538F36-9C38-4079-A8EC-308CE9ACCA68}" srcId="{1EBD8E06-66C7-402F-8829-EB403B45991F}" destId="{39FE2335-53A2-4556-9CE4-62F13FC88A01}" srcOrd="2" destOrd="0" parTransId="{4B47D917-6BC4-46F8-AA10-7D1BB99AFD34}" sibTransId="{1E0CFAAA-FFC7-45F6-B8A0-347394C4AC66}"/>
    <dgm:cxn modelId="{7131C039-4B99-4601-986B-C8504B4CC62E}" type="presOf" srcId="{39FE2335-53A2-4556-9CE4-62F13FC88A01}" destId="{AED868F2-11F2-4232-890E-27C99D12BEFD}" srcOrd="0" destOrd="0" presId="urn:microsoft.com/office/officeart/2005/8/layout/process3"/>
    <dgm:cxn modelId="{77DC6F5D-80F1-4941-B7DD-B78B0009F50A}" type="presOf" srcId="{E2EAFEB9-0B6A-4D9A-941D-83F42530EA9C}" destId="{7142BDA8-6EE5-480A-94C5-23DBCD52E4A8}" srcOrd="0" destOrd="0" presId="urn:microsoft.com/office/officeart/2005/8/layout/process3"/>
    <dgm:cxn modelId="{E01F8D5D-4C29-460B-A95B-A87B1F54AC8E}" srcId="{A2A45413-512F-4A78-B5BF-ECA5BAFA9C42}" destId="{B2849614-3F8B-4045-80FB-A2B33971A564}" srcOrd="2" destOrd="0" parTransId="{40BED7C1-4EE3-49F1-97A1-C4709120BE6C}" sibTransId="{4647FC15-3B32-40DE-968F-489561587E77}"/>
    <dgm:cxn modelId="{7C0F4661-FBA7-4E3B-A692-047E4AA267A2}" type="presOf" srcId="{71C1F4E4-4C2B-4E43-88D6-96F7319D576A}" destId="{4DA987B6-3879-4024-810A-82B36FD2ACA5}" srcOrd="0" destOrd="1" presId="urn:microsoft.com/office/officeart/2005/8/layout/process3"/>
    <dgm:cxn modelId="{75B62644-D5D8-4844-86F6-48473D5E3D3A}" type="presOf" srcId="{A2A45413-512F-4A78-B5BF-ECA5BAFA9C42}" destId="{4DCBEFEB-4872-40C0-9AA5-EA384F77CF49}" srcOrd="0" destOrd="0" presId="urn:microsoft.com/office/officeart/2005/8/layout/process3"/>
    <dgm:cxn modelId="{9DA20A66-B417-412E-B364-F5D7D0CE5188}" type="presOf" srcId="{1E0CFAAA-FFC7-45F6-B8A0-347394C4AC66}" destId="{C09808B7-F97A-4A31-B9DE-79A3E3CB7414}" srcOrd="1" destOrd="0" presId="urn:microsoft.com/office/officeart/2005/8/layout/process3"/>
    <dgm:cxn modelId="{82C1A368-0F33-4184-9491-ADFBF9347D11}" srcId="{39FE2335-53A2-4556-9CE4-62F13FC88A01}" destId="{502F2244-00AB-4B72-B42A-B77E5F93BE79}" srcOrd="0" destOrd="0" parTransId="{C8FA57E6-4902-41AE-BCB1-1D380A07C638}" sibTransId="{C5047B2F-5AAE-4E9B-B3A7-DCE99C36B6E1}"/>
    <dgm:cxn modelId="{B30C7072-894E-4F76-9A95-84DCC690B680}" srcId="{3F05176B-C790-4364-A4F5-034C2D419A1B}" destId="{EBD9B9DD-FAF1-48BF-8FBF-40B142F17AD3}" srcOrd="1" destOrd="0" parTransId="{1F075D2C-8BDB-4A29-BAFC-83CFD40F419C}" sibTransId="{177C2433-176B-4141-BAFF-7630C8E7C596}"/>
    <dgm:cxn modelId="{AF2D5252-393E-4C06-B293-0AF8D73F9FEF}" srcId="{1EBD8E06-66C7-402F-8829-EB403B45991F}" destId="{AFC39002-B76A-425E-BF12-A65F4EBF2B20}" srcOrd="3" destOrd="0" parTransId="{344F20A1-21EA-4F7A-A49D-46B00F78629E}" sibTransId="{91D56E44-9647-44C4-888C-616727270F65}"/>
    <dgm:cxn modelId="{9CB38C73-2343-476A-A9C0-F806D1DFA9C0}" srcId="{1EBD8E06-66C7-402F-8829-EB403B45991F}" destId="{A2A45413-512F-4A78-B5BF-ECA5BAFA9C42}" srcOrd="0" destOrd="0" parTransId="{558D3F22-E129-41DF-A26F-68E78944965E}" sibTransId="{88CCF1F1-CA9B-45F9-A939-0BA0D4E4E14E}"/>
    <dgm:cxn modelId="{D56ADD76-56C1-45DF-8FCE-156D81950389}" type="presOf" srcId="{D693D2C9-C99D-44F9-940E-E95357524450}" destId="{FBCF3427-C1C8-4096-8390-0A5CE63D0877}" srcOrd="0" destOrd="1" presId="urn:microsoft.com/office/officeart/2005/8/layout/process3"/>
    <dgm:cxn modelId="{9F9D9257-4B23-4C12-8E1B-1FD9A719B917}" type="presOf" srcId="{3F05176B-C790-4364-A4F5-034C2D419A1B}" destId="{7B61AB74-A81E-4ACE-AF8D-D725B2E7BF33}" srcOrd="1" destOrd="0" presId="urn:microsoft.com/office/officeart/2005/8/layout/process3"/>
    <dgm:cxn modelId="{EC1DD87A-2C03-4417-BC77-288D8E9E5242}" srcId="{3F05176B-C790-4364-A4F5-034C2D419A1B}" destId="{1EAE1EC6-2E20-494B-AFBD-486239CE276F}" srcOrd="0" destOrd="0" parTransId="{74F0512B-06AF-4AD4-9410-655A3075DE37}" sibTransId="{3819DD21-C991-4546-8FEC-77724FE6128A}"/>
    <dgm:cxn modelId="{2DBC8D7C-117D-450B-B7E1-C7ADF074DEDB}" type="presOf" srcId="{A2A45413-512F-4A78-B5BF-ECA5BAFA9C42}" destId="{A8EDE7AC-26AE-4EF8-8D84-1FED4C1E0242}" srcOrd="1" destOrd="0" presId="urn:microsoft.com/office/officeart/2005/8/layout/process3"/>
    <dgm:cxn modelId="{6CA76D7D-1A4A-47BC-B509-29196A1E046E}" type="presOf" srcId="{B2849614-3F8B-4045-80FB-A2B33971A564}" destId="{4DA987B6-3879-4024-810A-82B36FD2ACA5}" srcOrd="0" destOrd="2" presId="urn:microsoft.com/office/officeart/2005/8/layout/process3"/>
    <dgm:cxn modelId="{C26FAB8B-1568-4FE5-95E5-7D5F6CDB1A97}" type="presOf" srcId="{88CCF1F1-CA9B-45F9-A939-0BA0D4E4E14E}" destId="{6178F456-D184-4F04-8689-85938673DDD9}" srcOrd="0" destOrd="0" presId="urn:microsoft.com/office/officeart/2005/8/layout/process3"/>
    <dgm:cxn modelId="{27F5C890-E4E5-4682-A6F1-B269E217C42F}" type="presOf" srcId="{AFC39002-B76A-425E-BF12-A65F4EBF2B20}" destId="{438F80E8-B483-4732-97FA-4AF783503198}" srcOrd="0" destOrd="0" presId="urn:microsoft.com/office/officeart/2005/8/layout/process3"/>
    <dgm:cxn modelId="{ED412291-DA0D-4504-849F-037CC121A670}" type="presOf" srcId="{465C7296-E205-439C-828F-7A412C24F507}" destId="{B441215E-49EF-4C10-8E55-8D58815CA29E}" srcOrd="0" destOrd="2" presId="urn:microsoft.com/office/officeart/2005/8/layout/process3"/>
    <dgm:cxn modelId="{66BEC691-D038-4716-840A-AB5816C29657}" type="presOf" srcId="{EBD9B9DD-FAF1-48BF-8FBF-40B142F17AD3}" destId="{1F1A9D76-38F4-41C8-8AC4-78F4ECAC0B7C}" srcOrd="0" destOrd="1" presId="urn:microsoft.com/office/officeart/2005/8/layout/process3"/>
    <dgm:cxn modelId="{DC8B4893-AC96-41A4-93F6-6AE5F19C905B}" srcId="{39FE2335-53A2-4556-9CE4-62F13FC88A01}" destId="{D693D2C9-C99D-44F9-940E-E95357524450}" srcOrd="1" destOrd="0" parTransId="{68436F4B-86C9-4C73-A730-CAEACED2A159}" sibTransId="{C5C48CBF-7564-4722-85AA-C557E67C2A59}"/>
    <dgm:cxn modelId="{F2A1009B-1E1D-48C4-BD4B-2CEB4873A079}" type="presOf" srcId="{E2EAFEB9-0B6A-4D9A-941D-83F42530EA9C}" destId="{FEB8AEA7-B54A-4122-B501-22F8C2B90682}" srcOrd="1" destOrd="0" presId="urn:microsoft.com/office/officeart/2005/8/layout/process3"/>
    <dgm:cxn modelId="{B75401A9-6F12-4486-BEB6-AC66891CD815}" type="presOf" srcId="{1EAE1EC6-2E20-494B-AFBD-486239CE276F}" destId="{1F1A9D76-38F4-41C8-8AC4-78F4ECAC0B7C}" srcOrd="0" destOrd="0" presId="urn:microsoft.com/office/officeart/2005/8/layout/process3"/>
    <dgm:cxn modelId="{3E0618AA-EBF8-4498-8A44-AE0693A17A83}" type="presOf" srcId="{3BE170D2-8355-4B9E-B1E9-F7F35EA65D3E}" destId="{B441215E-49EF-4C10-8E55-8D58815CA29E}" srcOrd="0" destOrd="1" presId="urn:microsoft.com/office/officeart/2005/8/layout/process3"/>
    <dgm:cxn modelId="{25453EAC-670C-4DE5-B2BA-659BB7A66D08}" srcId="{1EBD8E06-66C7-402F-8829-EB403B45991F}" destId="{3F05176B-C790-4364-A4F5-034C2D419A1B}" srcOrd="1" destOrd="0" parTransId="{E9629DBB-51D0-4FE2-9D4A-BEE7BF2FA442}" sibTransId="{E2EAFEB9-0B6A-4D9A-941D-83F42530EA9C}"/>
    <dgm:cxn modelId="{F8B966D0-4C47-4310-9F6D-36AA8E0D50B3}" type="presOf" srcId="{4F7D7186-1B19-4772-B443-0E834F699DD8}" destId="{B441215E-49EF-4C10-8E55-8D58815CA29E}" srcOrd="0" destOrd="0" presId="urn:microsoft.com/office/officeart/2005/8/layout/process3"/>
    <dgm:cxn modelId="{67BAF1D1-F084-49E3-8846-BBE04A364924}" srcId="{AFC39002-B76A-425E-BF12-A65F4EBF2B20}" destId="{465C7296-E205-439C-828F-7A412C24F507}" srcOrd="2" destOrd="0" parTransId="{C8C1DF9B-5A6C-4ACA-B94C-B083B45F29F3}" sibTransId="{54CEB0B7-BB30-4F3C-8392-E2A295217CC6}"/>
    <dgm:cxn modelId="{5A32FED6-2A89-4EFC-B5E0-EEC3F1DE8B14}" srcId="{AFC39002-B76A-425E-BF12-A65F4EBF2B20}" destId="{3BE170D2-8355-4B9E-B1E9-F7F35EA65D3E}" srcOrd="1" destOrd="0" parTransId="{8F05DC52-C818-4026-8D4C-5734A674CDDA}" sibTransId="{AE67949A-DA16-498A-A4DA-7ED57AB22729}"/>
    <dgm:cxn modelId="{411F92E7-BC6E-4010-BFF2-534C73AC9C07}" srcId="{AFC39002-B76A-425E-BF12-A65F4EBF2B20}" destId="{4F7D7186-1B19-4772-B443-0E834F699DD8}" srcOrd="0" destOrd="0" parTransId="{10D8E9D3-B03D-43B3-BE9B-600D3CA593B9}" sibTransId="{32C68355-FCBF-493A-8876-38B7B82A7C1E}"/>
    <dgm:cxn modelId="{B09199EB-ACCA-47DE-A2FA-0AB2D7F20BD0}" type="presOf" srcId="{88CCF1F1-CA9B-45F9-A939-0BA0D4E4E14E}" destId="{8AFA7156-45F1-466C-BA29-4637E71A107A}" srcOrd="1" destOrd="0" presId="urn:microsoft.com/office/officeart/2005/8/layout/process3"/>
    <dgm:cxn modelId="{C00332EC-6E5A-4372-A1B6-85A23B635800}" type="presOf" srcId="{3F05176B-C790-4364-A4F5-034C2D419A1B}" destId="{12334CCF-26DB-4CC7-A0C3-DF7EC9A9E6C5}" srcOrd="0" destOrd="0" presId="urn:microsoft.com/office/officeart/2005/8/layout/process3"/>
    <dgm:cxn modelId="{B491E9F7-B706-4386-9C62-BC56BAFECE34}" type="presOf" srcId="{39FE2335-53A2-4556-9CE4-62F13FC88A01}" destId="{64E414CB-8F69-4311-A47B-AA9F48D73588}" srcOrd="1" destOrd="0" presId="urn:microsoft.com/office/officeart/2005/8/layout/process3"/>
    <dgm:cxn modelId="{E4877BF8-1831-4E49-B688-63AE2B105918}" srcId="{A2A45413-512F-4A78-B5BF-ECA5BAFA9C42}" destId="{71C1F4E4-4C2B-4E43-88D6-96F7319D576A}" srcOrd="1" destOrd="0" parTransId="{94002116-19CC-42E7-8B26-31C12AD47BB4}" sibTransId="{938F7163-0FE4-481C-8534-B15013CD9FB1}"/>
    <dgm:cxn modelId="{0C31EAF8-F432-400D-9AA5-C64F34EE4F16}" type="presOf" srcId="{1EBD8E06-66C7-402F-8829-EB403B45991F}" destId="{A78FE4DB-8803-49AF-818A-D3D7CEF84B53}" srcOrd="0" destOrd="0" presId="urn:microsoft.com/office/officeart/2005/8/layout/process3"/>
    <dgm:cxn modelId="{BA661C5D-563B-4DBC-BD34-4320599699E4}" type="presParOf" srcId="{A78FE4DB-8803-49AF-818A-D3D7CEF84B53}" destId="{3B282E28-7E74-4706-8ABC-FAE2DC4EC18D}" srcOrd="0" destOrd="0" presId="urn:microsoft.com/office/officeart/2005/8/layout/process3"/>
    <dgm:cxn modelId="{FF1EF16F-1BB7-4626-8D3F-6634F97DE75B}" type="presParOf" srcId="{3B282E28-7E74-4706-8ABC-FAE2DC4EC18D}" destId="{4DCBEFEB-4872-40C0-9AA5-EA384F77CF49}" srcOrd="0" destOrd="0" presId="urn:microsoft.com/office/officeart/2005/8/layout/process3"/>
    <dgm:cxn modelId="{FEE66972-1E0A-4D9B-8155-64CF24ABD432}" type="presParOf" srcId="{3B282E28-7E74-4706-8ABC-FAE2DC4EC18D}" destId="{A8EDE7AC-26AE-4EF8-8D84-1FED4C1E0242}" srcOrd="1" destOrd="0" presId="urn:microsoft.com/office/officeart/2005/8/layout/process3"/>
    <dgm:cxn modelId="{DAC0EE98-9540-4526-9F3F-AEACB8A53ECC}" type="presParOf" srcId="{3B282E28-7E74-4706-8ABC-FAE2DC4EC18D}" destId="{4DA987B6-3879-4024-810A-82B36FD2ACA5}" srcOrd="2" destOrd="0" presId="urn:microsoft.com/office/officeart/2005/8/layout/process3"/>
    <dgm:cxn modelId="{37691229-732B-44DF-9558-B069EB6B19D3}" type="presParOf" srcId="{A78FE4DB-8803-49AF-818A-D3D7CEF84B53}" destId="{6178F456-D184-4F04-8689-85938673DDD9}" srcOrd="1" destOrd="0" presId="urn:microsoft.com/office/officeart/2005/8/layout/process3"/>
    <dgm:cxn modelId="{E4E97137-1622-4374-8EF7-2CBE8D255EA1}" type="presParOf" srcId="{6178F456-D184-4F04-8689-85938673DDD9}" destId="{8AFA7156-45F1-466C-BA29-4637E71A107A}" srcOrd="0" destOrd="0" presId="urn:microsoft.com/office/officeart/2005/8/layout/process3"/>
    <dgm:cxn modelId="{369AB5B3-A9D5-4A75-9DD7-19F7D358B13A}" type="presParOf" srcId="{A78FE4DB-8803-49AF-818A-D3D7CEF84B53}" destId="{0E19EB7A-8E26-4CF2-BCD4-5423F8FA502B}" srcOrd="2" destOrd="0" presId="urn:microsoft.com/office/officeart/2005/8/layout/process3"/>
    <dgm:cxn modelId="{0C95A80F-97B6-4392-A799-CD8F3D86AE94}" type="presParOf" srcId="{0E19EB7A-8E26-4CF2-BCD4-5423F8FA502B}" destId="{12334CCF-26DB-4CC7-A0C3-DF7EC9A9E6C5}" srcOrd="0" destOrd="0" presId="urn:microsoft.com/office/officeart/2005/8/layout/process3"/>
    <dgm:cxn modelId="{553390C9-23C4-474F-8CA6-27D32CB592D8}" type="presParOf" srcId="{0E19EB7A-8E26-4CF2-BCD4-5423F8FA502B}" destId="{7B61AB74-A81E-4ACE-AF8D-D725B2E7BF33}" srcOrd="1" destOrd="0" presId="urn:microsoft.com/office/officeart/2005/8/layout/process3"/>
    <dgm:cxn modelId="{BFFA38EF-9597-49F6-9ACF-6FB67878B34C}" type="presParOf" srcId="{0E19EB7A-8E26-4CF2-BCD4-5423F8FA502B}" destId="{1F1A9D76-38F4-41C8-8AC4-78F4ECAC0B7C}" srcOrd="2" destOrd="0" presId="urn:microsoft.com/office/officeart/2005/8/layout/process3"/>
    <dgm:cxn modelId="{4DD95E6C-0F88-43B4-9B59-8B4D478C05FE}" type="presParOf" srcId="{A78FE4DB-8803-49AF-818A-D3D7CEF84B53}" destId="{7142BDA8-6EE5-480A-94C5-23DBCD52E4A8}" srcOrd="3" destOrd="0" presId="urn:microsoft.com/office/officeart/2005/8/layout/process3"/>
    <dgm:cxn modelId="{69D88950-F133-407D-9E91-C4B292D3A370}" type="presParOf" srcId="{7142BDA8-6EE5-480A-94C5-23DBCD52E4A8}" destId="{FEB8AEA7-B54A-4122-B501-22F8C2B90682}" srcOrd="0" destOrd="0" presId="urn:microsoft.com/office/officeart/2005/8/layout/process3"/>
    <dgm:cxn modelId="{BDCF2212-5188-4492-969A-4C1BDAE58F52}" type="presParOf" srcId="{A78FE4DB-8803-49AF-818A-D3D7CEF84B53}" destId="{CE6B558E-AAA0-419C-9398-7ABA51E2E760}" srcOrd="4" destOrd="0" presId="urn:microsoft.com/office/officeart/2005/8/layout/process3"/>
    <dgm:cxn modelId="{58944599-B151-4814-852C-DD1AAA782CB8}" type="presParOf" srcId="{CE6B558E-AAA0-419C-9398-7ABA51E2E760}" destId="{AED868F2-11F2-4232-890E-27C99D12BEFD}" srcOrd="0" destOrd="0" presId="urn:microsoft.com/office/officeart/2005/8/layout/process3"/>
    <dgm:cxn modelId="{516CD651-E849-4977-B133-A3BECE835010}" type="presParOf" srcId="{CE6B558E-AAA0-419C-9398-7ABA51E2E760}" destId="{64E414CB-8F69-4311-A47B-AA9F48D73588}" srcOrd="1" destOrd="0" presId="urn:microsoft.com/office/officeart/2005/8/layout/process3"/>
    <dgm:cxn modelId="{CAE783E6-A222-4F2E-B1F6-62379604644B}" type="presParOf" srcId="{CE6B558E-AAA0-419C-9398-7ABA51E2E760}" destId="{FBCF3427-C1C8-4096-8390-0A5CE63D0877}" srcOrd="2" destOrd="0" presId="urn:microsoft.com/office/officeart/2005/8/layout/process3"/>
    <dgm:cxn modelId="{A0C553F4-D8EC-476B-8B70-CBDC032C7535}" type="presParOf" srcId="{A78FE4DB-8803-49AF-818A-D3D7CEF84B53}" destId="{4FC6C3D0-C4D8-4285-9F60-DF938163DC51}" srcOrd="5" destOrd="0" presId="urn:microsoft.com/office/officeart/2005/8/layout/process3"/>
    <dgm:cxn modelId="{7C50B703-056E-4345-AE12-7607B8CC4851}" type="presParOf" srcId="{4FC6C3D0-C4D8-4285-9F60-DF938163DC51}" destId="{C09808B7-F97A-4A31-B9DE-79A3E3CB7414}" srcOrd="0" destOrd="0" presId="urn:microsoft.com/office/officeart/2005/8/layout/process3"/>
    <dgm:cxn modelId="{DEA09AE7-B50B-48E0-859B-C72D94372F23}" type="presParOf" srcId="{A78FE4DB-8803-49AF-818A-D3D7CEF84B53}" destId="{17A6697B-A272-46FB-B3D6-95698A5C7F18}" srcOrd="6" destOrd="0" presId="urn:microsoft.com/office/officeart/2005/8/layout/process3"/>
    <dgm:cxn modelId="{B15DFEB4-709E-4592-8300-0F3E724DCB37}" type="presParOf" srcId="{17A6697B-A272-46FB-B3D6-95698A5C7F18}" destId="{438F80E8-B483-4732-97FA-4AF783503198}" srcOrd="0" destOrd="0" presId="urn:microsoft.com/office/officeart/2005/8/layout/process3"/>
    <dgm:cxn modelId="{0B46EAB9-085E-4FF4-8EEA-98BF7A801F89}" type="presParOf" srcId="{17A6697B-A272-46FB-B3D6-95698A5C7F18}" destId="{3A16F00A-6BE9-492C-ACD0-FE1830BF1C12}" srcOrd="1" destOrd="0" presId="urn:microsoft.com/office/officeart/2005/8/layout/process3"/>
    <dgm:cxn modelId="{B1C657BD-CDCB-4713-A618-D64A79B8008A}" type="presParOf" srcId="{17A6697B-A272-46FB-B3D6-95698A5C7F18}" destId="{B441215E-49EF-4C10-8E55-8D58815CA29E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C239FF3-D8E7-4DAB-AE30-8BA50E601A52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250308A-E299-4285-B5CA-F27D67DEC52A}">
      <dgm:prSet/>
      <dgm:spPr/>
      <dgm:t>
        <a:bodyPr/>
        <a:lstStyle/>
        <a:p>
          <a:r>
            <a:rPr lang="en-US" dirty="0"/>
            <a:t>Total Levy: $8,808,190       </a:t>
          </a:r>
        </a:p>
      </dgm:t>
    </dgm:pt>
    <dgm:pt modelId="{7AA527DB-15B1-4BBC-B32E-9A05430B7E85}" type="parTrans" cxnId="{52129E96-49F2-4FAA-961F-B104A63CD440}">
      <dgm:prSet/>
      <dgm:spPr/>
      <dgm:t>
        <a:bodyPr/>
        <a:lstStyle/>
        <a:p>
          <a:endParaRPr lang="en-US"/>
        </a:p>
      </dgm:t>
    </dgm:pt>
    <dgm:pt modelId="{E5FE8777-5D17-42B3-AC05-908D6DC333B4}" type="sibTrans" cxnId="{52129E96-49F2-4FAA-961F-B104A63CD440}">
      <dgm:prSet/>
      <dgm:spPr/>
      <dgm:t>
        <a:bodyPr/>
        <a:lstStyle/>
        <a:p>
          <a:endParaRPr lang="en-US"/>
        </a:p>
      </dgm:t>
    </dgm:pt>
    <dgm:pt modelId="{0E0CE9F7-D6C4-4AA5-A8ED-D80AF636D145}">
      <dgm:prSet/>
      <dgm:spPr/>
      <dgm:t>
        <a:bodyPr/>
        <a:lstStyle/>
        <a:p>
          <a:r>
            <a:rPr lang="en-US" dirty="0"/>
            <a:t>No new tax levy</a:t>
          </a:r>
        </a:p>
      </dgm:t>
    </dgm:pt>
    <dgm:pt modelId="{F5925A54-7D9D-462E-813C-3D1363C46FAF}" type="parTrans" cxnId="{D5B7D45A-2203-42B1-BBCD-FD92F0F30A52}">
      <dgm:prSet/>
      <dgm:spPr/>
      <dgm:t>
        <a:bodyPr/>
        <a:lstStyle/>
        <a:p>
          <a:endParaRPr lang="en-US"/>
        </a:p>
      </dgm:t>
    </dgm:pt>
    <dgm:pt modelId="{CFEE1C26-4383-4E18-B065-961831FDE9E2}" type="sibTrans" cxnId="{D5B7D45A-2203-42B1-BBCD-FD92F0F30A52}">
      <dgm:prSet/>
      <dgm:spPr/>
      <dgm:t>
        <a:bodyPr/>
        <a:lstStyle/>
        <a:p>
          <a:endParaRPr lang="en-US"/>
        </a:p>
      </dgm:t>
    </dgm:pt>
    <dgm:pt modelId="{2B27644A-E82D-4611-9100-953962D62F11}">
      <dgm:prSet/>
      <dgm:spPr/>
      <dgm:t>
        <a:bodyPr/>
        <a:lstStyle/>
        <a:p>
          <a:r>
            <a:rPr lang="en-US" dirty="0"/>
            <a:t>Total Budget Request: $47,004,673</a:t>
          </a:r>
        </a:p>
      </dgm:t>
    </dgm:pt>
    <dgm:pt modelId="{F397CDC7-1F6B-4B43-A28B-41AEBCFCCD91}" type="sibTrans" cxnId="{C7DBE83E-FAA0-48CD-84D4-077472FBACFD}">
      <dgm:prSet/>
      <dgm:spPr/>
      <dgm:t>
        <a:bodyPr/>
        <a:lstStyle/>
        <a:p>
          <a:endParaRPr lang="en-US"/>
        </a:p>
      </dgm:t>
    </dgm:pt>
    <dgm:pt modelId="{D16B0775-FBEE-4AEA-8C77-BEC8AF0F480E}" type="parTrans" cxnId="{C7DBE83E-FAA0-48CD-84D4-077472FBACFD}">
      <dgm:prSet/>
      <dgm:spPr/>
      <dgm:t>
        <a:bodyPr/>
        <a:lstStyle/>
        <a:p>
          <a:endParaRPr lang="en-US"/>
        </a:p>
      </dgm:t>
    </dgm:pt>
    <dgm:pt modelId="{16016964-0F92-4FD5-88B2-B4B55FB1856F}">
      <dgm:prSet/>
      <dgm:spPr/>
      <dgm:t>
        <a:bodyPr/>
        <a:lstStyle/>
        <a:p>
          <a:r>
            <a:rPr lang="en-US" dirty="0"/>
            <a:t> 1% decrease from 2022 Budget</a:t>
          </a:r>
        </a:p>
      </dgm:t>
    </dgm:pt>
    <dgm:pt modelId="{EA11815B-6DA1-43EF-AAA9-22EAC214483D}" type="parTrans" cxnId="{698F1376-5CA6-49EF-9E88-61837763E199}">
      <dgm:prSet/>
      <dgm:spPr/>
      <dgm:t>
        <a:bodyPr/>
        <a:lstStyle/>
        <a:p>
          <a:endParaRPr lang="en-US"/>
        </a:p>
      </dgm:t>
    </dgm:pt>
    <dgm:pt modelId="{52FFCCC6-AEEB-4DD9-AFE3-6E75F0A341D3}" type="sibTrans" cxnId="{698F1376-5CA6-49EF-9E88-61837763E199}">
      <dgm:prSet/>
      <dgm:spPr/>
      <dgm:t>
        <a:bodyPr/>
        <a:lstStyle/>
        <a:p>
          <a:endParaRPr lang="en-US"/>
        </a:p>
      </dgm:t>
    </dgm:pt>
    <dgm:pt modelId="{29051D07-C5A9-4E1A-90FB-9340B68CB5D3}" type="pres">
      <dgm:prSet presAssocID="{EC239FF3-D8E7-4DAB-AE30-8BA50E601A52}" presName="linear" presStyleCnt="0">
        <dgm:presLayoutVars>
          <dgm:dir/>
          <dgm:animLvl val="lvl"/>
          <dgm:resizeHandles val="exact"/>
        </dgm:presLayoutVars>
      </dgm:prSet>
      <dgm:spPr/>
    </dgm:pt>
    <dgm:pt modelId="{973F1888-C976-40B5-88C2-2BB869059396}" type="pres">
      <dgm:prSet presAssocID="{2B27644A-E82D-4611-9100-953962D62F11}" presName="parentLin" presStyleCnt="0"/>
      <dgm:spPr/>
    </dgm:pt>
    <dgm:pt modelId="{B01ACAD7-F71F-4C1B-8B8A-9E3B4DAE38A1}" type="pres">
      <dgm:prSet presAssocID="{2B27644A-E82D-4611-9100-953962D62F11}" presName="parentLeftMargin" presStyleLbl="node1" presStyleIdx="0" presStyleCnt="2"/>
      <dgm:spPr/>
    </dgm:pt>
    <dgm:pt modelId="{BDFD3A2A-2AAB-4DEE-A303-A0EA56205E8A}" type="pres">
      <dgm:prSet presAssocID="{2B27644A-E82D-4611-9100-953962D62F11}" presName="parentText" presStyleLbl="node1" presStyleIdx="0" presStyleCnt="2" custScaleX="89538" custScaleY="61587">
        <dgm:presLayoutVars>
          <dgm:chMax val="0"/>
          <dgm:bulletEnabled val="1"/>
        </dgm:presLayoutVars>
      </dgm:prSet>
      <dgm:spPr/>
    </dgm:pt>
    <dgm:pt modelId="{FA068986-C5B4-4FF3-BB0B-D2C3C44FCCE3}" type="pres">
      <dgm:prSet presAssocID="{2B27644A-E82D-4611-9100-953962D62F11}" presName="negativeSpace" presStyleCnt="0"/>
      <dgm:spPr/>
    </dgm:pt>
    <dgm:pt modelId="{5555212D-B151-4C8F-B361-1FBEB5271E71}" type="pres">
      <dgm:prSet presAssocID="{2B27644A-E82D-4611-9100-953962D62F11}" presName="childText" presStyleLbl="conFgAcc1" presStyleIdx="0" presStyleCnt="2">
        <dgm:presLayoutVars>
          <dgm:bulletEnabled val="1"/>
        </dgm:presLayoutVars>
      </dgm:prSet>
      <dgm:spPr/>
    </dgm:pt>
    <dgm:pt modelId="{6903F18F-45C1-40E7-BE9F-7635B09B78EF}" type="pres">
      <dgm:prSet presAssocID="{F397CDC7-1F6B-4B43-A28B-41AEBCFCCD91}" presName="spaceBetweenRectangles" presStyleCnt="0"/>
      <dgm:spPr/>
    </dgm:pt>
    <dgm:pt modelId="{15441047-75C5-43B4-A1A8-F0FAFC806D9A}" type="pres">
      <dgm:prSet presAssocID="{F250308A-E299-4285-B5CA-F27D67DEC52A}" presName="parentLin" presStyleCnt="0"/>
      <dgm:spPr/>
    </dgm:pt>
    <dgm:pt modelId="{0CB212B8-4EFC-40EC-9E4F-7078B179A218}" type="pres">
      <dgm:prSet presAssocID="{F250308A-E299-4285-B5CA-F27D67DEC52A}" presName="parentLeftMargin" presStyleLbl="node1" presStyleIdx="0" presStyleCnt="2"/>
      <dgm:spPr/>
    </dgm:pt>
    <dgm:pt modelId="{BBBF395E-3B0E-490D-9626-DA8D889516AB}" type="pres">
      <dgm:prSet presAssocID="{F250308A-E299-4285-B5CA-F27D67DEC52A}" presName="parentText" presStyleLbl="node1" presStyleIdx="1" presStyleCnt="2" custScaleX="88891" custScaleY="64194">
        <dgm:presLayoutVars>
          <dgm:chMax val="0"/>
          <dgm:bulletEnabled val="1"/>
        </dgm:presLayoutVars>
      </dgm:prSet>
      <dgm:spPr/>
    </dgm:pt>
    <dgm:pt modelId="{16DF2FFF-D4B6-46B7-B501-B93B54F44F8A}" type="pres">
      <dgm:prSet presAssocID="{F250308A-E299-4285-B5CA-F27D67DEC52A}" presName="negativeSpace" presStyleCnt="0"/>
      <dgm:spPr/>
    </dgm:pt>
    <dgm:pt modelId="{8C20417A-51E6-4C33-A75A-B7E1312CF546}" type="pres">
      <dgm:prSet presAssocID="{F250308A-E299-4285-B5CA-F27D67DEC52A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70B77807-9927-4FC8-9979-E49D8D61119A}" type="presOf" srcId="{EC239FF3-D8E7-4DAB-AE30-8BA50E601A52}" destId="{29051D07-C5A9-4E1A-90FB-9340B68CB5D3}" srcOrd="0" destOrd="0" presId="urn:microsoft.com/office/officeart/2005/8/layout/list1"/>
    <dgm:cxn modelId="{3EA02212-9203-4A69-91F3-AD1E1BA9AF15}" type="presOf" srcId="{F250308A-E299-4285-B5CA-F27D67DEC52A}" destId="{BBBF395E-3B0E-490D-9626-DA8D889516AB}" srcOrd="1" destOrd="0" presId="urn:microsoft.com/office/officeart/2005/8/layout/list1"/>
    <dgm:cxn modelId="{C7DBE83E-FAA0-48CD-84D4-077472FBACFD}" srcId="{EC239FF3-D8E7-4DAB-AE30-8BA50E601A52}" destId="{2B27644A-E82D-4611-9100-953962D62F11}" srcOrd="0" destOrd="0" parTransId="{D16B0775-FBEE-4AEA-8C77-BEC8AF0F480E}" sibTransId="{F397CDC7-1F6B-4B43-A28B-41AEBCFCCD91}"/>
    <dgm:cxn modelId="{BFEC2F5F-75A6-4355-B149-5D3A813FC97E}" type="presOf" srcId="{2B27644A-E82D-4611-9100-953962D62F11}" destId="{B01ACAD7-F71F-4C1B-8B8A-9E3B4DAE38A1}" srcOrd="0" destOrd="0" presId="urn:microsoft.com/office/officeart/2005/8/layout/list1"/>
    <dgm:cxn modelId="{3D4A1251-9A74-4020-B6B7-42C4E6BE75EC}" type="presOf" srcId="{F250308A-E299-4285-B5CA-F27D67DEC52A}" destId="{0CB212B8-4EFC-40EC-9E4F-7078B179A218}" srcOrd="0" destOrd="0" presId="urn:microsoft.com/office/officeart/2005/8/layout/list1"/>
    <dgm:cxn modelId="{698F1376-5CA6-49EF-9E88-61837763E199}" srcId="{2B27644A-E82D-4611-9100-953962D62F11}" destId="{16016964-0F92-4FD5-88B2-B4B55FB1856F}" srcOrd="0" destOrd="0" parTransId="{EA11815B-6DA1-43EF-AAA9-22EAC214483D}" sibTransId="{52FFCCC6-AEEB-4DD9-AFE3-6E75F0A341D3}"/>
    <dgm:cxn modelId="{D5B7D45A-2203-42B1-BBCD-FD92F0F30A52}" srcId="{F250308A-E299-4285-B5CA-F27D67DEC52A}" destId="{0E0CE9F7-D6C4-4AA5-A8ED-D80AF636D145}" srcOrd="0" destOrd="0" parTransId="{F5925A54-7D9D-462E-813C-3D1363C46FAF}" sibTransId="{CFEE1C26-4383-4E18-B065-961831FDE9E2}"/>
    <dgm:cxn modelId="{9A2DA281-13E5-4820-B60D-BB8C5133C329}" type="presOf" srcId="{16016964-0F92-4FD5-88B2-B4B55FB1856F}" destId="{5555212D-B151-4C8F-B361-1FBEB5271E71}" srcOrd="0" destOrd="0" presId="urn:microsoft.com/office/officeart/2005/8/layout/list1"/>
    <dgm:cxn modelId="{52129E96-49F2-4FAA-961F-B104A63CD440}" srcId="{EC239FF3-D8E7-4DAB-AE30-8BA50E601A52}" destId="{F250308A-E299-4285-B5CA-F27D67DEC52A}" srcOrd="1" destOrd="0" parTransId="{7AA527DB-15B1-4BBC-B32E-9A05430B7E85}" sibTransId="{E5FE8777-5D17-42B3-AC05-908D6DC333B4}"/>
    <dgm:cxn modelId="{6C2BD69A-8DC1-4BD5-9443-BDA49EA5D7DF}" type="presOf" srcId="{0E0CE9F7-D6C4-4AA5-A8ED-D80AF636D145}" destId="{8C20417A-51E6-4C33-A75A-B7E1312CF546}" srcOrd="0" destOrd="0" presId="urn:microsoft.com/office/officeart/2005/8/layout/list1"/>
    <dgm:cxn modelId="{3110E7B6-11FD-4703-8AD2-D7461434C43A}" type="presOf" srcId="{2B27644A-E82D-4611-9100-953962D62F11}" destId="{BDFD3A2A-2AAB-4DEE-A303-A0EA56205E8A}" srcOrd="1" destOrd="0" presId="urn:microsoft.com/office/officeart/2005/8/layout/list1"/>
    <dgm:cxn modelId="{BDD128FF-6F12-4DD8-969E-A25F923D3C55}" type="presParOf" srcId="{29051D07-C5A9-4E1A-90FB-9340B68CB5D3}" destId="{973F1888-C976-40B5-88C2-2BB869059396}" srcOrd="0" destOrd="0" presId="urn:microsoft.com/office/officeart/2005/8/layout/list1"/>
    <dgm:cxn modelId="{5487CA7A-C64B-4FC9-919D-331867020E08}" type="presParOf" srcId="{973F1888-C976-40B5-88C2-2BB869059396}" destId="{B01ACAD7-F71F-4C1B-8B8A-9E3B4DAE38A1}" srcOrd="0" destOrd="0" presId="urn:microsoft.com/office/officeart/2005/8/layout/list1"/>
    <dgm:cxn modelId="{4F873DC0-5408-4FF2-94A6-8B8B43D35679}" type="presParOf" srcId="{973F1888-C976-40B5-88C2-2BB869059396}" destId="{BDFD3A2A-2AAB-4DEE-A303-A0EA56205E8A}" srcOrd="1" destOrd="0" presId="urn:microsoft.com/office/officeart/2005/8/layout/list1"/>
    <dgm:cxn modelId="{F5207B70-684E-4EB7-9BCA-A37FC84157C8}" type="presParOf" srcId="{29051D07-C5A9-4E1A-90FB-9340B68CB5D3}" destId="{FA068986-C5B4-4FF3-BB0B-D2C3C44FCCE3}" srcOrd="1" destOrd="0" presId="urn:microsoft.com/office/officeart/2005/8/layout/list1"/>
    <dgm:cxn modelId="{75117E14-0C2D-4F4A-B94D-B3B70E08A9B0}" type="presParOf" srcId="{29051D07-C5A9-4E1A-90FB-9340B68CB5D3}" destId="{5555212D-B151-4C8F-B361-1FBEB5271E71}" srcOrd="2" destOrd="0" presId="urn:microsoft.com/office/officeart/2005/8/layout/list1"/>
    <dgm:cxn modelId="{AE183E21-0F3F-4E8B-A7F5-8C524EDB7A08}" type="presParOf" srcId="{29051D07-C5A9-4E1A-90FB-9340B68CB5D3}" destId="{6903F18F-45C1-40E7-BE9F-7635B09B78EF}" srcOrd="3" destOrd="0" presId="urn:microsoft.com/office/officeart/2005/8/layout/list1"/>
    <dgm:cxn modelId="{3C142260-1B42-4B57-9F75-314B97B5A380}" type="presParOf" srcId="{29051D07-C5A9-4E1A-90FB-9340B68CB5D3}" destId="{15441047-75C5-43B4-A1A8-F0FAFC806D9A}" srcOrd="4" destOrd="0" presId="urn:microsoft.com/office/officeart/2005/8/layout/list1"/>
    <dgm:cxn modelId="{1633E638-E5C6-466C-B4B1-26BC8924E9E4}" type="presParOf" srcId="{15441047-75C5-43B4-A1A8-F0FAFC806D9A}" destId="{0CB212B8-4EFC-40EC-9E4F-7078B179A218}" srcOrd="0" destOrd="0" presId="urn:microsoft.com/office/officeart/2005/8/layout/list1"/>
    <dgm:cxn modelId="{A113A507-C019-4659-9D89-8E164834FD3C}" type="presParOf" srcId="{15441047-75C5-43B4-A1A8-F0FAFC806D9A}" destId="{BBBF395E-3B0E-490D-9626-DA8D889516AB}" srcOrd="1" destOrd="0" presId="urn:microsoft.com/office/officeart/2005/8/layout/list1"/>
    <dgm:cxn modelId="{B8A5F1BC-DCC5-42BE-BBEF-6BEEEE030D0A}" type="presParOf" srcId="{29051D07-C5A9-4E1A-90FB-9340B68CB5D3}" destId="{16DF2FFF-D4B6-46B7-B501-B93B54F44F8A}" srcOrd="5" destOrd="0" presId="urn:microsoft.com/office/officeart/2005/8/layout/list1"/>
    <dgm:cxn modelId="{24DE191E-9CE0-421A-A02B-C5E1B006C9FA}" type="presParOf" srcId="{29051D07-C5A9-4E1A-90FB-9340B68CB5D3}" destId="{8C20417A-51E6-4C33-A75A-B7E1312CF546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BDC6548-4F53-4EA7-905D-577C4890EA35}" type="doc">
      <dgm:prSet loTypeId="urn:microsoft.com/office/officeart/2011/layout/CircleProcess" loCatId="process" qsTypeId="urn:microsoft.com/office/officeart/2005/8/quickstyle/simple4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2EFB8180-F61E-480D-B628-7875941F07DF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/>
            <a:t>2022 FTE’s</a:t>
          </a:r>
        </a:p>
        <a:p>
          <a:r>
            <a:rPr lang="en-US" dirty="0"/>
            <a:t>241.16</a:t>
          </a:r>
        </a:p>
      </dgm:t>
    </dgm:pt>
    <dgm:pt modelId="{4548A93C-B508-46CE-B610-BC31E43AA691}" type="parTrans" cxnId="{02E46B44-DFDE-4B4B-97FF-85E0C7EA92C7}">
      <dgm:prSet/>
      <dgm:spPr/>
      <dgm:t>
        <a:bodyPr/>
        <a:lstStyle/>
        <a:p>
          <a:endParaRPr lang="en-US"/>
        </a:p>
      </dgm:t>
    </dgm:pt>
    <dgm:pt modelId="{F57064FE-36ED-4FFF-B397-C5E7FE0264B9}" type="sibTrans" cxnId="{02E46B44-DFDE-4B4B-97FF-85E0C7EA92C7}">
      <dgm:prSet/>
      <dgm:spPr/>
      <dgm:t>
        <a:bodyPr/>
        <a:lstStyle/>
        <a:p>
          <a:endParaRPr lang="en-US"/>
        </a:p>
      </dgm:t>
    </dgm:pt>
    <dgm:pt modelId="{343279F1-482A-4CB0-9FD2-A908C7F16407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/>
            <a:t># New FTE’s</a:t>
          </a:r>
        </a:p>
        <a:p>
          <a:r>
            <a:rPr lang="en-US" dirty="0"/>
            <a:t>6</a:t>
          </a:r>
        </a:p>
      </dgm:t>
    </dgm:pt>
    <dgm:pt modelId="{C8DD1493-A47A-4D06-94C4-9DFD0E1213CF}" type="parTrans" cxnId="{C84AD1AF-2787-4887-97D1-D00562D42B64}">
      <dgm:prSet/>
      <dgm:spPr/>
      <dgm:t>
        <a:bodyPr/>
        <a:lstStyle/>
        <a:p>
          <a:endParaRPr lang="en-US"/>
        </a:p>
      </dgm:t>
    </dgm:pt>
    <dgm:pt modelId="{555EB0A4-AD8F-4D87-895C-734D54D5128A}" type="sibTrans" cxnId="{C84AD1AF-2787-4887-97D1-D00562D42B64}">
      <dgm:prSet/>
      <dgm:spPr/>
      <dgm:t>
        <a:bodyPr/>
        <a:lstStyle/>
        <a:p>
          <a:endParaRPr lang="en-US"/>
        </a:p>
      </dgm:t>
    </dgm:pt>
    <dgm:pt modelId="{91AE5874-0A90-4526-97ED-00F53EB7A609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/>
            <a:t>2023 FTE’s</a:t>
          </a:r>
        </a:p>
        <a:p>
          <a:r>
            <a:rPr lang="en-US" dirty="0"/>
            <a:t>247.16</a:t>
          </a:r>
        </a:p>
      </dgm:t>
    </dgm:pt>
    <dgm:pt modelId="{1FBB3E23-6D78-4DA3-A785-2A35EB07CB1E}" type="parTrans" cxnId="{B35501E4-7D15-4F62-B083-83E0400597A7}">
      <dgm:prSet/>
      <dgm:spPr/>
      <dgm:t>
        <a:bodyPr/>
        <a:lstStyle/>
        <a:p>
          <a:endParaRPr lang="en-US"/>
        </a:p>
      </dgm:t>
    </dgm:pt>
    <dgm:pt modelId="{D0AF8783-EA36-4484-BF52-13CB16CECD55}" type="sibTrans" cxnId="{B35501E4-7D15-4F62-B083-83E0400597A7}">
      <dgm:prSet/>
      <dgm:spPr/>
      <dgm:t>
        <a:bodyPr/>
        <a:lstStyle/>
        <a:p>
          <a:endParaRPr lang="en-US"/>
        </a:p>
      </dgm:t>
    </dgm:pt>
    <dgm:pt modelId="{C9634CB9-6AA3-46BD-9683-C6B3C1E2A56B}" type="pres">
      <dgm:prSet presAssocID="{3BDC6548-4F53-4EA7-905D-577C4890EA35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0CAC351E-2B9B-49F8-AE7E-E8577675F70C}" type="pres">
      <dgm:prSet presAssocID="{91AE5874-0A90-4526-97ED-00F53EB7A609}" presName="Accent3" presStyleCnt="0"/>
      <dgm:spPr/>
    </dgm:pt>
    <dgm:pt modelId="{36768200-96D8-4A30-8C16-365F06DD8587}" type="pres">
      <dgm:prSet presAssocID="{91AE5874-0A90-4526-97ED-00F53EB7A609}" presName="Accent" presStyleLbl="node1" presStyleIdx="0" presStyleCnt="3"/>
      <dgm:spPr/>
    </dgm:pt>
    <dgm:pt modelId="{5D5B08A5-B882-4AAF-AD07-956D5ED3EA87}" type="pres">
      <dgm:prSet presAssocID="{91AE5874-0A90-4526-97ED-00F53EB7A609}" presName="ParentBackground3" presStyleCnt="0"/>
      <dgm:spPr/>
    </dgm:pt>
    <dgm:pt modelId="{67DC4406-1BAD-4607-96AC-27070226096D}" type="pres">
      <dgm:prSet presAssocID="{91AE5874-0A90-4526-97ED-00F53EB7A609}" presName="ParentBackground" presStyleLbl="fgAcc1" presStyleIdx="0" presStyleCnt="3" custLinFactNeighborX="-2195" custLinFactNeighborY="-1646"/>
      <dgm:spPr/>
    </dgm:pt>
    <dgm:pt modelId="{579D34D4-9F04-495B-A5B2-953E23FA7310}" type="pres">
      <dgm:prSet presAssocID="{91AE5874-0A90-4526-97ED-00F53EB7A609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BED6D617-4864-4A1A-8495-4565562C24E0}" type="pres">
      <dgm:prSet presAssocID="{343279F1-482A-4CB0-9FD2-A908C7F16407}" presName="Accent2" presStyleCnt="0"/>
      <dgm:spPr/>
    </dgm:pt>
    <dgm:pt modelId="{7FA3C988-33C6-43E0-8823-E5671881C05A}" type="pres">
      <dgm:prSet presAssocID="{343279F1-482A-4CB0-9FD2-A908C7F16407}" presName="Accent" presStyleLbl="node1" presStyleIdx="1" presStyleCnt="3"/>
      <dgm:spPr/>
    </dgm:pt>
    <dgm:pt modelId="{EA4AB9D3-F7F0-41DA-B9AA-038CE49B450B}" type="pres">
      <dgm:prSet presAssocID="{343279F1-482A-4CB0-9FD2-A908C7F16407}" presName="ParentBackground2" presStyleCnt="0"/>
      <dgm:spPr/>
    </dgm:pt>
    <dgm:pt modelId="{698A9F70-7256-4283-ACAA-CDE16578F2A8}" type="pres">
      <dgm:prSet presAssocID="{343279F1-482A-4CB0-9FD2-A908C7F16407}" presName="ParentBackground" presStyleLbl="fgAcc1" presStyleIdx="1" presStyleCnt="3"/>
      <dgm:spPr/>
    </dgm:pt>
    <dgm:pt modelId="{07C275C1-DC23-4794-8BC2-8106F2C3B4A2}" type="pres">
      <dgm:prSet presAssocID="{343279F1-482A-4CB0-9FD2-A908C7F16407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B29AA8A2-C952-46B1-A338-8FCCEA4C8D86}" type="pres">
      <dgm:prSet presAssocID="{2EFB8180-F61E-480D-B628-7875941F07DF}" presName="Accent1" presStyleCnt="0"/>
      <dgm:spPr/>
    </dgm:pt>
    <dgm:pt modelId="{E1655069-2432-44C0-96FC-E2EEB998EE38}" type="pres">
      <dgm:prSet presAssocID="{2EFB8180-F61E-480D-B628-7875941F07DF}" presName="Accent" presStyleLbl="node1" presStyleIdx="2" presStyleCnt="3"/>
      <dgm:spPr/>
    </dgm:pt>
    <dgm:pt modelId="{83C2E3B4-691E-4C17-B33C-4DC1FE1A3B95}" type="pres">
      <dgm:prSet presAssocID="{2EFB8180-F61E-480D-B628-7875941F07DF}" presName="ParentBackground1" presStyleCnt="0"/>
      <dgm:spPr/>
    </dgm:pt>
    <dgm:pt modelId="{61091B04-45E9-4285-A8BD-B15BA5289784}" type="pres">
      <dgm:prSet presAssocID="{2EFB8180-F61E-480D-B628-7875941F07DF}" presName="ParentBackground" presStyleLbl="fgAcc1" presStyleIdx="2" presStyleCnt="3"/>
      <dgm:spPr/>
    </dgm:pt>
    <dgm:pt modelId="{512F2E4C-6E75-4808-A7A9-06A6D38247CA}" type="pres">
      <dgm:prSet presAssocID="{2EFB8180-F61E-480D-B628-7875941F07DF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A5576310-C29F-4B10-B128-0309283CF038}" type="presOf" srcId="{343279F1-482A-4CB0-9FD2-A908C7F16407}" destId="{698A9F70-7256-4283-ACAA-CDE16578F2A8}" srcOrd="0" destOrd="0" presId="urn:microsoft.com/office/officeart/2011/layout/CircleProcess"/>
    <dgm:cxn modelId="{17EE081D-0ED9-4E7F-AAED-301DDC5238E2}" type="presOf" srcId="{343279F1-482A-4CB0-9FD2-A908C7F16407}" destId="{07C275C1-DC23-4794-8BC2-8106F2C3B4A2}" srcOrd="1" destOrd="0" presId="urn:microsoft.com/office/officeart/2011/layout/CircleProcess"/>
    <dgm:cxn modelId="{8424122D-5703-4FBC-97D8-EFD44995C9D7}" type="presOf" srcId="{91AE5874-0A90-4526-97ED-00F53EB7A609}" destId="{579D34D4-9F04-495B-A5B2-953E23FA7310}" srcOrd="1" destOrd="0" presId="urn:microsoft.com/office/officeart/2011/layout/CircleProcess"/>
    <dgm:cxn modelId="{85047D41-C047-420B-B753-5D0B6AF624B3}" type="presOf" srcId="{2EFB8180-F61E-480D-B628-7875941F07DF}" destId="{61091B04-45E9-4285-A8BD-B15BA5289784}" srcOrd="0" destOrd="0" presId="urn:microsoft.com/office/officeart/2011/layout/CircleProcess"/>
    <dgm:cxn modelId="{02E46B44-DFDE-4B4B-97FF-85E0C7EA92C7}" srcId="{3BDC6548-4F53-4EA7-905D-577C4890EA35}" destId="{2EFB8180-F61E-480D-B628-7875941F07DF}" srcOrd="0" destOrd="0" parTransId="{4548A93C-B508-46CE-B610-BC31E43AA691}" sibTransId="{F57064FE-36ED-4FFF-B397-C5E7FE0264B9}"/>
    <dgm:cxn modelId="{2B8E925A-FB85-4F4E-8801-B3DEA75EAB04}" type="presOf" srcId="{3BDC6548-4F53-4EA7-905D-577C4890EA35}" destId="{C9634CB9-6AA3-46BD-9683-C6B3C1E2A56B}" srcOrd="0" destOrd="0" presId="urn:microsoft.com/office/officeart/2011/layout/CircleProcess"/>
    <dgm:cxn modelId="{0B88A07E-35D5-4111-A7F4-1AC440B7161A}" type="presOf" srcId="{2EFB8180-F61E-480D-B628-7875941F07DF}" destId="{512F2E4C-6E75-4808-A7A9-06A6D38247CA}" srcOrd="1" destOrd="0" presId="urn:microsoft.com/office/officeart/2011/layout/CircleProcess"/>
    <dgm:cxn modelId="{62909091-8B70-4ACB-8FA6-0414F6A7326C}" type="presOf" srcId="{91AE5874-0A90-4526-97ED-00F53EB7A609}" destId="{67DC4406-1BAD-4607-96AC-27070226096D}" srcOrd="0" destOrd="0" presId="urn:microsoft.com/office/officeart/2011/layout/CircleProcess"/>
    <dgm:cxn modelId="{C84AD1AF-2787-4887-97D1-D00562D42B64}" srcId="{3BDC6548-4F53-4EA7-905D-577C4890EA35}" destId="{343279F1-482A-4CB0-9FD2-A908C7F16407}" srcOrd="1" destOrd="0" parTransId="{C8DD1493-A47A-4D06-94C4-9DFD0E1213CF}" sibTransId="{555EB0A4-AD8F-4D87-895C-734D54D5128A}"/>
    <dgm:cxn modelId="{B35501E4-7D15-4F62-B083-83E0400597A7}" srcId="{3BDC6548-4F53-4EA7-905D-577C4890EA35}" destId="{91AE5874-0A90-4526-97ED-00F53EB7A609}" srcOrd="2" destOrd="0" parTransId="{1FBB3E23-6D78-4DA3-A785-2A35EB07CB1E}" sibTransId="{D0AF8783-EA36-4484-BF52-13CB16CECD55}"/>
    <dgm:cxn modelId="{31510A0A-BC66-4D64-891C-C9712D58D0AD}" type="presParOf" srcId="{C9634CB9-6AA3-46BD-9683-C6B3C1E2A56B}" destId="{0CAC351E-2B9B-49F8-AE7E-E8577675F70C}" srcOrd="0" destOrd="0" presId="urn:microsoft.com/office/officeart/2011/layout/CircleProcess"/>
    <dgm:cxn modelId="{9E13C48C-09BF-4A2C-8EF4-6915A709E61D}" type="presParOf" srcId="{0CAC351E-2B9B-49F8-AE7E-E8577675F70C}" destId="{36768200-96D8-4A30-8C16-365F06DD8587}" srcOrd="0" destOrd="0" presId="urn:microsoft.com/office/officeart/2011/layout/CircleProcess"/>
    <dgm:cxn modelId="{2A95213C-1C1F-41D7-B62D-64384E45FC18}" type="presParOf" srcId="{C9634CB9-6AA3-46BD-9683-C6B3C1E2A56B}" destId="{5D5B08A5-B882-4AAF-AD07-956D5ED3EA87}" srcOrd="1" destOrd="0" presId="urn:microsoft.com/office/officeart/2011/layout/CircleProcess"/>
    <dgm:cxn modelId="{BA3FD5F1-005A-437E-BA3B-5A91FC552E33}" type="presParOf" srcId="{5D5B08A5-B882-4AAF-AD07-956D5ED3EA87}" destId="{67DC4406-1BAD-4607-96AC-27070226096D}" srcOrd="0" destOrd="0" presId="urn:microsoft.com/office/officeart/2011/layout/CircleProcess"/>
    <dgm:cxn modelId="{072D58B6-789A-40E0-B243-B522DD9EBD34}" type="presParOf" srcId="{C9634CB9-6AA3-46BD-9683-C6B3C1E2A56B}" destId="{579D34D4-9F04-495B-A5B2-953E23FA7310}" srcOrd="2" destOrd="0" presId="urn:microsoft.com/office/officeart/2011/layout/CircleProcess"/>
    <dgm:cxn modelId="{67D8BC3D-52C3-41E3-8602-A4A99AA7D744}" type="presParOf" srcId="{C9634CB9-6AA3-46BD-9683-C6B3C1E2A56B}" destId="{BED6D617-4864-4A1A-8495-4565562C24E0}" srcOrd="3" destOrd="0" presId="urn:microsoft.com/office/officeart/2011/layout/CircleProcess"/>
    <dgm:cxn modelId="{048A2DB1-1414-4C5A-8CF7-4245A6094154}" type="presParOf" srcId="{BED6D617-4864-4A1A-8495-4565562C24E0}" destId="{7FA3C988-33C6-43E0-8823-E5671881C05A}" srcOrd="0" destOrd="0" presId="urn:microsoft.com/office/officeart/2011/layout/CircleProcess"/>
    <dgm:cxn modelId="{7422B758-279D-4D8C-9CBD-CCF5E5928DA7}" type="presParOf" srcId="{C9634CB9-6AA3-46BD-9683-C6B3C1E2A56B}" destId="{EA4AB9D3-F7F0-41DA-B9AA-038CE49B450B}" srcOrd="4" destOrd="0" presId="urn:microsoft.com/office/officeart/2011/layout/CircleProcess"/>
    <dgm:cxn modelId="{070B8EF6-F84A-468C-8044-5A153F7E74E8}" type="presParOf" srcId="{EA4AB9D3-F7F0-41DA-B9AA-038CE49B450B}" destId="{698A9F70-7256-4283-ACAA-CDE16578F2A8}" srcOrd="0" destOrd="0" presId="urn:microsoft.com/office/officeart/2011/layout/CircleProcess"/>
    <dgm:cxn modelId="{6D08FECB-117D-48CA-86C6-1D99594188D7}" type="presParOf" srcId="{C9634CB9-6AA3-46BD-9683-C6B3C1E2A56B}" destId="{07C275C1-DC23-4794-8BC2-8106F2C3B4A2}" srcOrd="5" destOrd="0" presId="urn:microsoft.com/office/officeart/2011/layout/CircleProcess"/>
    <dgm:cxn modelId="{B7D776CE-3A55-44D3-A766-6BBFC4FA3751}" type="presParOf" srcId="{C9634CB9-6AA3-46BD-9683-C6B3C1E2A56B}" destId="{B29AA8A2-C952-46B1-A338-8FCCEA4C8D86}" srcOrd="6" destOrd="0" presId="urn:microsoft.com/office/officeart/2011/layout/CircleProcess"/>
    <dgm:cxn modelId="{98C60D98-8C73-4D5B-AC2F-CBB1D37D5236}" type="presParOf" srcId="{B29AA8A2-C952-46B1-A338-8FCCEA4C8D86}" destId="{E1655069-2432-44C0-96FC-E2EEB998EE38}" srcOrd="0" destOrd="0" presId="urn:microsoft.com/office/officeart/2011/layout/CircleProcess"/>
    <dgm:cxn modelId="{75CA9D04-9FE0-4263-BEA0-12A39F6873D7}" type="presParOf" srcId="{C9634CB9-6AA3-46BD-9683-C6B3C1E2A56B}" destId="{83C2E3B4-691E-4C17-B33C-4DC1FE1A3B95}" srcOrd="7" destOrd="0" presId="urn:microsoft.com/office/officeart/2011/layout/CircleProcess"/>
    <dgm:cxn modelId="{985B626E-2D19-4F39-AF83-414B6FA56BE9}" type="presParOf" srcId="{83C2E3B4-691E-4C17-B33C-4DC1FE1A3B95}" destId="{61091B04-45E9-4285-A8BD-B15BA5289784}" srcOrd="0" destOrd="0" presId="urn:microsoft.com/office/officeart/2011/layout/CircleProcess"/>
    <dgm:cxn modelId="{9DE6D9C2-06BE-4033-BF4E-3AFE4A468CAF}" type="presParOf" srcId="{C9634CB9-6AA3-46BD-9683-C6B3C1E2A56B}" destId="{512F2E4C-6E75-4808-A7A9-06A6D38247CA}" srcOrd="8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3670FA7-A624-4556-B1A0-9DA11FA7497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604920-6050-4BF0-9567-2136C12B57C5}">
      <dgm:prSet phldrT="[Text]"/>
      <dgm:spPr>
        <a:solidFill>
          <a:schemeClr val="accent4"/>
        </a:solidFill>
      </dgm:spPr>
      <dgm:t>
        <a:bodyPr/>
        <a:lstStyle/>
        <a:p>
          <a:r>
            <a:rPr lang="en-US" dirty="0">
              <a:solidFill>
                <a:schemeClr val="accent1"/>
              </a:solidFill>
            </a:rPr>
            <a:t>Operations</a:t>
          </a:r>
        </a:p>
      </dgm:t>
    </dgm:pt>
    <dgm:pt modelId="{38887702-07B7-44F0-8CE9-277C18BCCB45}" type="parTrans" cxnId="{43FD9C6A-9588-41C4-BBB1-0A3D38906B82}">
      <dgm:prSet/>
      <dgm:spPr/>
      <dgm:t>
        <a:bodyPr/>
        <a:lstStyle/>
        <a:p>
          <a:endParaRPr lang="en-US"/>
        </a:p>
      </dgm:t>
    </dgm:pt>
    <dgm:pt modelId="{0BD40B7C-3BFB-4067-B5FE-88F58900F881}" type="sibTrans" cxnId="{43FD9C6A-9588-41C4-BBB1-0A3D38906B82}">
      <dgm:prSet/>
      <dgm:spPr/>
      <dgm:t>
        <a:bodyPr/>
        <a:lstStyle/>
        <a:p>
          <a:endParaRPr lang="en-US"/>
        </a:p>
      </dgm:t>
    </dgm:pt>
    <dgm:pt modelId="{B0858C6D-F703-484A-BE7D-8FE82B10BBA5}">
      <dgm:prSet phldrT="[Text]"/>
      <dgm:spPr>
        <a:solidFill>
          <a:schemeClr val="accent4">
            <a:lumMod val="20000"/>
            <a:lumOff val="80000"/>
            <a:alpha val="90000"/>
          </a:schemeClr>
        </a:solidFill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en-US" dirty="0"/>
            <a:t>Records Manager</a:t>
          </a:r>
        </a:p>
      </dgm:t>
    </dgm:pt>
    <dgm:pt modelId="{33C2332B-3960-4801-9BDF-D496EAE79802}" type="parTrans" cxnId="{910DCBDF-9F9A-4199-93EA-0653FA03FC12}">
      <dgm:prSet/>
      <dgm:spPr/>
      <dgm:t>
        <a:bodyPr/>
        <a:lstStyle/>
        <a:p>
          <a:endParaRPr lang="en-US"/>
        </a:p>
      </dgm:t>
    </dgm:pt>
    <dgm:pt modelId="{7B29CB90-02D5-43E0-B4FB-842A1F487238}" type="sibTrans" cxnId="{910DCBDF-9F9A-4199-93EA-0653FA03FC12}">
      <dgm:prSet/>
      <dgm:spPr/>
      <dgm:t>
        <a:bodyPr/>
        <a:lstStyle/>
        <a:p>
          <a:endParaRPr lang="en-US"/>
        </a:p>
      </dgm:t>
    </dgm:pt>
    <dgm:pt modelId="{7A14A017-8DD5-4C8D-8AA8-7B28D640890F}">
      <dgm:prSet phldrT="[Text]"/>
      <dgm:spPr>
        <a:solidFill>
          <a:schemeClr val="accent4">
            <a:lumMod val="20000"/>
            <a:lumOff val="80000"/>
            <a:alpha val="90000"/>
          </a:schemeClr>
        </a:solidFill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en-US" dirty="0"/>
            <a:t>Resource Specialist</a:t>
          </a:r>
        </a:p>
      </dgm:t>
    </dgm:pt>
    <dgm:pt modelId="{5BFE4069-4665-4360-A080-99F088087455}" type="parTrans" cxnId="{2D7F6BFD-AC4E-499A-B952-011E98E7655F}">
      <dgm:prSet/>
      <dgm:spPr/>
      <dgm:t>
        <a:bodyPr/>
        <a:lstStyle/>
        <a:p>
          <a:endParaRPr lang="en-US"/>
        </a:p>
      </dgm:t>
    </dgm:pt>
    <dgm:pt modelId="{B7C875AB-8696-4767-A794-4674B076632E}" type="sibTrans" cxnId="{2D7F6BFD-AC4E-499A-B952-011E98E7655F}">
      <dgm:prSet/>
      <dgm:spPr/>
      <dgm:t>
        <a:bodyPr/>
        <a:lstStyle/>
        <a:p>
          <a:endParaRPr lang="en-US"/>
        </a:p>
      </dgm:t>
    </dgm:pt>
    <dgm:pt modelId="{C884EEBC-B208-4BC2-81CD-37C66E31E667}">
      <dgm:prSet phldrT="[Text]"/>
      <dgm:spPr>
        <a:solidFill>
          <a:schemeClr val="accent4"/>
        </a:solidFill>
      </dgm:spPr>
      <dgm:t>
        <a:bodyPr/>
        <a:lstStyle/>
        <a:p>
          <a:r>
            <a:rPr lang="en-US" dirty="0">
              <a:solidFill>
                <a:schemeClr val="accent1"/>
              </a:solidFill>
            </a:rPr>
            <a:t>Family Services</a:t>
          </a:r>
        </a:p>
      </dgm:t>
    </dgm:pt>
    <dgm:pt modelId="{B3F637C0-8BDC-4E1F-A59D-4E534F56B457}" type="parTrans" cxnId="{613495E7-0720-45C8-B939-601028AAF48E}">
      <dgm:prSet/>
      <dgm:spPr/>
      <dgm:t>
        <a:bodyPr/>
        <a:lstStyle/>
        <a:p>
          <a:endParaRPr lang="en-US"/>
        </a:p>
      </dgm:t>
    </dgm:pt>
    <dgm:pt modelId="{DF54B86A-CADC-4846-815F-53535E0A9999}" type="sibTrans" cxnId="{613495E7-0720-45C8-B939-601028AAF48E}">
      <dgm:prSet/>
      <dgm:spPr/>
      <dgm:t>
        <a:bodyPr/>
        <a:lstStyle/>
        <a:p>
          <a:endParaRPr lang="en-US"/>
        </a:p>
      </dgm:t>
    </dgm:pt>
    <dgm:pt modelId="{E049CEAC-27B7-41B7-B787-5A4B094FA123}">
      <dgm:prSet phldrT="[Text]"/>
      <dgm:spPr>
        <a:solidFill>
          <a:schemeClr val="accent4">
            <a:lumMod val="20000"/>
            <a:lumOff val="80000"/>
            <a:alpha val="90000"/>
          </a:schemeClr>
        </a:solidFill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en-US" dirty="0"/>
            <a:t>Social Worker - Access</a:t>
          </a:r>
        </a:p>
      </dgm:t>
    </dgm:pt>
    <dgm:pt modelId="{78C07EB5-8080-465C-A01D-F86914B659C3}" type="parTrans" cxnId="{0532FB12-659A-4AA1-B59E-F2EA3D0F4987}">
      <dgm:prSet/>
      <dgm:spPr/>
      <dgm:t>
        <a:bodyPr/>
        <a:lstStyle/>
        <a:p>
          <a:endParaRPr lang="en-US"/>
        </a:p>
      </dgm:t>
    </dgm:pt>
    <dgm:pt modelId="{4D67C422-E75F-47D0-8240-A5D561C818DB}" type="sibTrans" cxnId="{0532FB12-659A-4AA1-B59E-F2EA3D0F4987}">
      <dgm:prSet/>
      <dgm:spPr/>
      <dgm:t>
        <a:bodyPr/>
        <a:lstStyle/>
        <a:p>
          <a:endParaRPr lang="en-US"/>
        </a:p>
      </dgm:t>
    </dgm:pt>
    <dgm:pt modelId="{1B269821-40F1-4288-BB14-534E38B05703}">
      <dgm:prSet phldrT="[Text]"/>
      <dgm:spPr>
        <a:solidFill>
          <a:schemeClr val="accent4">
            <a:lumMod val="20000"/>
            <a:lumOff val="80000"/>
            <a:alpha val="90000"/>
          </a:schemeClr>
        </a:solidFill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en-US" dirty="0"/>
            <a:t>.5 Juvenile Detention Worker</a:t>
          </a:r>
        </a:p>
      </dgm:t>
    </dgm:pt>
    <dgm:pt modelId="{665C74E7-2828-41E0-806A-A6E0B680A9CC}" type="parTrans" cxnId="{67965C15-A7B2-404C-ADB4-12D87CC9AB0D}">
      <dgm:prSet/>
      <dgm:spPr/>
      <dgm:t>
        <a:bodyPr/>
        <a:lstStyle/>
        <a:p>
          <a:endParaRPr lang="en-US"/>
        </a:p>
      </dgm:t>
    </dgm:pt>
    <dgm:pt modelId="{26E10CD8-6B31-4B8C-9698-FD073B171BAC}" type="sibTrans" cxnId="{67965C15-A7B2-404C-ADB4-12D87CC9AB0D}">
      <dgm:prSet/>
      <dgm:spPr/>
      <dgm:t>
        <a:bodyPr/>
        <a:lstStyle/>
        <a:p>
          <a:endParaRPr lang="en-US"/>
        </a:p>
      </dgm:t>
    </dgm:pt>
    <dgm:pt modelId="{C1E7CBC5-6E7B-4C9C-A270-1BFE837B9955}">
      <dgm:prSet phldrT="[Text]"/>
      <dgm:spPr>
        <a:solidFill>
          <a:schemeClr val="accent4"/>
        </a:solidFill>
      </dgm:spPr>
      <dgm:t>
        <a:bodyPr/>
        <a:lstStyle/>
        <a:p>
          <a:r>
            <a:rPr lang="en-US" dirty="0">
              <a:solidFill>
                <a:schemeClr val="accent1"/>
              </a:solidFill>
            </a:rPr>
            <a:t>Behavioral Health</a:t>
          </a:r>
        </a:p>
      </dgm:t>
    </dgm:pt>
    <dgm:pt modelId="{27DD9F64-89DC-42BF-A8A5-7AD582333104}" type="parTrans" cxnId="{AE1585FE-D4DB-41CD-8F70-518A269ED0C8}">
      <dgm:prSet/>
      <dgm:spPr/>
      <dgm:t>
        <a:bodyPr/>
        <a:lstStyle/>
        <a:p>
          <a:endParaRPr lang="en-US"/>
        </a:p>
      </dgm:t>
    </dgm:pt>
    <dgm:pt modelId="{2B29061E-A3A7-420E-940F-3F68EA93BE00}" type="sibTrans" cxnId="{AE1585FE-D4DB-41CD-8F70-518A269ED0C8}">
      <dgm:prSet/>
      <dgm:spPr/>
      <dgm:t>
        <a:bodyPr/>
        <a:lstStyle/>
        <a:p>
          <a:endParaRPr lang="en-US"/>
        </a:p>
      </dgm:t>
    </dgm:pt>
    <dgm:pt modelId="{711C8711-A746-40CA-B43E-D27016E85333}">
      <dgm:prSet phldrT="[Text]"/>
      <dgm:spPr>
        <a:solidFill>
          <a:schemeClr val="accent4">
            <a:lumMod val="20000"/>
            <a:lumOff val="80000"/>
            <a:alpha val="90000"/>
          </a:schemeClr>
        </a:solidFill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en-US" dirty="0"/>
            <a:t>Social Worker - Crisis</a:t>
          </a:r>
        </a:p>
      </dgm:t>
    </dgm:pt>
    <dgm:pt modelId="{69A9008F-83F2-49CE-93F9-81A525F44418}" type="parTrans" cxnId="{9D7860F8-EFBA-4F4A-AEB6-551BBD3A3914}">
      <dgm:prSet/>
      <dgm:spPr/>
      <dgm:t>
        <a:bodyPr/>
        <a:lstStyle/>
        <a:p>
          <a:endParaRPr lang="en-US"/>
        </a:p>
      </dgm:t>
    </dgm:pt>
    <dgm:pt modelId="{54C1D909-FF74-4BA9-92F8-3619E3F637B5}" type="sibTrans" cxnId="{9D7860F8-EFBA-4F4A-AEB6-551BBD3A3914}">
      <dgm:prSet/>
      <dgm:spPr/>
      <dgm:t>
        <a:bodyPr/>
        <a:lstStyle/>
        <a:p>
          <a:endParaRPr lang="en-US"/>
        </a:p>
      </dgm:t>
    </dgm:pt>
    <dgm:pt modelId="{9DACEFEE-2FBF-4A76-896E-FA5692FFE45F}">
      <dgm:prSet phldrT="[Text]"/>
      <dgm:spPr>
        <a:solidFill>
          <a:schemeClr val="accent4">
            <a:lumMod val="20000"/>
            <a:lumOff val="80000"/>
            <a:alpha val="90000"/>
          </a:schemeClr>
        </a:solidFill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en-US" dirty="0"/>
            <a:t>Peer Specialist - Crisis</a:t>
          </a:r>
        </a:p>
      </dgm:t>
    </dgm:pt>
    <dgm:pt modelId="{4A46581C-23E3-4C1C-BFD2-FC6D0831695A}" type="parTrans" cxnId="{FB2A2899-1860-4E8A-9D6B-58DD6C244A9E}">
      <dgm:prSet/>
      <dgm:spPr/>
      <dgm:t>
        <a:bodyPr/>
        <a:lstStyle/>
        <a:p>
          <a:endParaRPr lang="en-US"/>
        </a:p>
      </dgm:t>
    </dgm:pt>
    <dgm:pt modelId="{8232AF7D-2F31-4D55-9945-97F551A5F8D0}" type="sibTrans" cxnId="{FB2A2899-1860-4E8A-9D6B-58DD6C244A9E}">
      <dgm:prSet/>
      <dgm:spPr/>
      <dgm:t>
        <a:bodyPr/>
        <a:lstStyle/>
        <a:p>
          <a:endParaRPr lang="en-US"/>
        </a:p>
      </dgm:t>
    </dgm:pt>
    <dgm:pt modelId="{6CF499FD-F6C2-4982-B9E0-0C70C633DBB9}">
      <dgm:prSet phldrT="[Text]"/>
      <dgm:spPr>
        <a:solidFill>
          <a:schemeClr val="accent4">
            <a:lumMod val="20000"/>
            <a:lumOff val="80000"/>
            <a:alpha val="90000"/>
          </a:schemeClr>
        </a:solidFill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en-US" dirty="0"/>
            <a:t>.5 Data Specialist</a:t>
          </a:r>
        </a:p>
      </dgm:t>
    </dgm:pt>
    <dgm:pt modelId="{8159F457-E1EB-4F5C-9DE5-279E3CEB8D0E}" type="parTrans" cxnId="{D385B01C-DB0B-4E98-93A4-244B8AAEC93D}">
      <dgm:prSet/>
      <dgm:spPr/>
      <dgm:t>
        <a:bodyPr/>
        <a:lstStyle/>
        <a:p>
          <a:endParaRPr lang="en-US"/>
        </a:p>
      </dgm:t>
    </dgm:pt>
    <dgm:pt modelId="{152C02E7-EB1A-4902-99AB-5E28BC65B835}" type="sibTrans" cxnId="{D385B01C-DB0B-4E98-93A4-244B8AAEC93D}">
      <dgm:prSet/>
      <dgm:spPr/>
      <dgm:t>
        <a:bodyPr/>
        <a:lstStyle/>
        <a:p>
          <a:endParaRPr lang="en-US"/>
        </a:p>
      </dgm:t>
    </dgm:pt>
    <dgm:pt modelId="{263D4EAC-817A-42FD-90F7-253EF083BC1B}" type="pres">
      <dgm:prSet presAssocID="{53670FA7-A624-4556-B1A0-9DA11FA74978}" presName="Name0" presStyleCnt="0">
        <dgm:presLayoutVars>
          <dgm:dir/>
          <dgm:animLvl val="lvl"/>
          <dgm:resizeHandles val="exact"/>
        </dgm:presLayoutVars>
      </dgm:prSet>
      <dgm:spPr/>
    </dgm:pt>
    <dgm:pt modelId="{FBBF9ADB-FC93-401F-AD6E-49613A0608E1}" type="pres">
      <dgm:prSet presAssocID="{1C604920-6050-4BF0-9567-2136C12B57C5}" presName="composite" presStyleCnt="0"/>
      <dgm:spPr/>
    </dgm:pt>
    <dgm:pt modelId="{2F833390-26D7-4A62-9310-77C74807BCD1}" type="pres">
      <dgm:prSet presAssocID="{1C604920-6050-4BF0-9567-2136C12B57C5}" presName="parTx" presStyleLbl="alignNode1" presStyleIdx="0" presStyleCnt="3" custScaleY="105833">
        <dgm:presLayoutVars>
          <dgm:chMax val="0"/>
          <dgm:chPref val="0"/>
          <dgm:bulletEnabled val="1"/>
        </dgm:presLayoutVars>
      </dgm:prSet>
      <dgm:spPr/>
    </dgm:pt>
    <dgm:pt modelId="{4535941A-3D52-4AE2-BC91-533DD0776896}" type="pres">
      <dgm:prSet presAssocID="{1C604920-6050-4BF0-9567-2136C12B57C5}" presName="desTx" presStyleLbl="alignAccFollowNode1" presStyleIdx="0" presStyleCnt="3" custScaleY="111360" custLinFactNeighborX="-364" custLinFactNeighborY="1217">
        <dgm:presLayoutVars>
          <dgm:bulletEnabled val="1"/>
        </dgm:presLayoutVars>
      </dgm:prSet>
      <dgm:spPr/>
    </dgm:pt>
    <dgm:pt modelId="{28F66BB3-BD24-4807-A870-3868E3B5E8B1}" type="pres">
      <dgm:prSet presAssocID="{0BD40B7C-3BFB-4067-B5FE-88F58900F881}" presName="space" presStyleCnt="0"/>
      <dgm:spPr/>
    </dgm:pt>
    <dgm:pt modelId="{C44F7542-813C-49F3-B407-707F77FB146F}" type="pres">
      <dgm:prSet presAssocID="{C884EEBC-B208-4BC2-81CD-37C66E31E667}" presName="composite" presStyleCnt="0"/>
      <dgm:spPr/>
    </dgm:pt>
    <dgm:pt modelId="{7AD1DD4F-8BA5-4C9A-9CE8-3597EA93A74F}" type="pres">
      <dgm:prSet presAssocID="{C884EEBC-B208-4BC2-81CD-37C66E31E667}" presName="parTx" presStyleLbl="alignNode1" presStyleIdx="1" presStyleCnt="3" custScaleY="109483">
        <dgm:presLayoutVars>
          <dgm:chMax val="0"/>
          <dgm:chPref val="0"/>
          <dgm:bulletEnabled val="1"/>
        </dgm:presLayoutVars>
      </dgm:prSet>
      <dgm:spPr/>
    </dgm:pt>
    <dgm:pt modelId="{2202EA1A-9CD6-4FE2-BDA6-ABCF4DEFF3C8}" type="pres">
      <dgm:prSet presAssocID="{C884EEBC-B208-4BC2-81CD-37C66E31E667}" presName="desTx" presStyleLbl="alignAccFollowNode1" presStyleIdx="1" presStyleCnt="3" custScaleY="111360">
        <dgm:presLayoutVars>
          <dgm:bulletEnabled val="1"/>
        </dgm:presLayoutVars>
      </dgm:prSet>
      <dgm:spPr/>
    </dgm:pt>
    <dgm:pt modelId="{DDF935EE-D45A-4687-A290-3BFB9BFAD772}" type="pres">
      <dgm:prSet presAssocID="{DF54B86A-CADC-4846-815F-53535E0A9999}" presName="space" presStyleCnt="0"/>
      <dgm:spPr/>
    </dgm:pt>
    <dgm:pt modelId="{30CD862D-D095-4658-B82D-CF59F931C4B1}" type="pres">
      <dgm:prSet presAssocID="{C1E7CBC5-6E7B-4C9C-A270-1BFE837B9955}" presName="composite" presStyleCnt="0"/>
      <dgm:spPr/>
    </dgm:pt>
    <dgm:pt modelId="{F326FAD9-8640-4CCE-8B40-4BAB42F3367C}" type="pres">
      <dgm:prSet presAssocID="{C1E7CBC5-6E7B-4C9C-A270-1BFE837B9955}" presName="parTx" presStyleLbl="alignNode1" presStyleIdx="2" presStyleCnt="3" custScaleY="113393">
        <dgm:presLayoutVars>
          <dgm:chMax val="0"/>
          <dgm:chPref val="0"/>
          <dgm:bulletEnabled val="1"/>
        </dgm:presLayoutVars>
      </dgm:prSet>
      <dgm:spPr/>
    </dgm:pt>
    <dgm:pt modelId="{58302410-4FD5-4A03-BDD2-F7C8D338B944}" type="pres">
      <dgm:prSet presAssocID="{C1E7CBC5-6E7B-4C9C-A270-1BFE837B9955}" presName="desTx" presStyleLbl="alignAccFollowNode1" presStyleIdx="2" presStyleCnt="3" custScaleY="111360">
        <dgm:presLayoutVars>
          <dgm:bulletEnabled val="1"/>
        </dgm:presLayoutVars>
      </dgm:prSet>
      <dgm:spPr/>
    </dgm:pt>
  </dgm:ptLst>
  <dgm:cxnLst>
    <dgm:cxn modelId="{0532FB12-659A-4AA1-B59E-F2EA3D0F4987}" srcId="{C884EEBC-B208-4BC2-81CD-37C66E31E667}" destId="{E049CEAC-27B7-41B7-B787-5A4B094FA123}" srcOrd="0" destOrd="0" parTransId="{78C07EB5-8080-465C-A01D-F86914B659C3}" sibTransId="{4D67C422-E75F-47D0-8240-A5D561C818DB}"/>
    <dgm:cxn modelId="{67965C15-A7B2-404C-ADB4-12D87CC9AB0D}" srcId="{C884EEBC-B208-4BC2-81CD-37C66E31E667}" destId="{1B269821-40F1-4288-BB14-534E38B05703}" srcOrd="1" destOrd="0" parTransId="{665C74E7-2828-41E0-806A-A6E0B680A9CC}" sibTransId="{26E10CD8-6B31-4B8C-9698-FD073B171BAC}"/>
    <dgm:cxn modelId="{78ADBF15-04F8-4F99-853B-2C5DC90C51C4}" type="presOf" srcId="{7A14A017-8DD5-4C8D-8AA8-7B28D640890F}" destId="{4535941A-3D52-4AE2-BC91-533DD0776896}" srcOrd="0" destOrd="1" presId="urn:microsoft.com/office/officeart/2005/8/layout/hList1"/>
    <dgm:cxn modelId="{D385B01C-DB0B-4E98-93A4-244B8AAEC93D}" srcId="{1C604920-6050-4BF0-9567-2136C12B57C5}" destId="{6CF499FD-F6C2-4982-B9E0-0C70C633DBB9}" srcOrd="2" destOrd="0" parTransId="{8159F457-E1EB-4F5C-9DE5-279E3CEB8D0E}" sibTransId="{152C02E7-EB1A-4902-99AB-5E28BC65B835}"/>
    <dgm:cxn modelId="{5B47882B-DF73-4C88-BB7D-51B6EDD8D882}" type="presOf" srcId="{53670FA7-A624-4556-B1A0-9DA11FA74978}" destId="{263D4EAC-817A-42FD-90F7-253EF083BC1B}" srcOrd="0" destOrd="0" presId="urn:microsoft.com/office/officeart/2005/8/layout/hList1"/>
    <dgm:cxn modelId="{32AEE12B-1943-40B9-8F61-D30F254DCC73}" type="presOf" srcId="{B0858C6D-F703-484A-BE7D-8FE82B10BBA5}" destId="{4535941A-3D52-4AE2-BC91-533DD0776896}" srcOrd="0" destOrd="0" presId="urn:microsoft.com/office/officeart/2005/8/layout/hList1"/>
    <dgm:cxn modelId="{90DAC842-DDC2-4346-B5AF-DB131F7C3C9C}" type="presOf" srcId="{E049CEAC-27B7-41B7-B787-5A4B094FA123}" destId="{2202EA1A-9CD6-4FE2-BDA6-ABCF4DEFF3C8}" srcOrd="0" destOrd="0" presId="urn:microsoft.com/office/officeart/2005/8/layout/hList1"/>
    <dgm:cxn modelId="{CD70CB42-AECD-47C8-A70B-15019682B539}" type="presOf" srcId="{C1E7CBC5-6E7B-4C9C-A270-1BFE837B9955}" destId="{F326FAD9-8640-4CCE-8B40-4BAB42F3367C}" srcOrd="0" destOrd="0" presId="urn:microsoft.com/office/officeart/2005/8/layout/hList1"/>
    <dgm:cxn modelId="{43FD9C6A-9588-41C4-BBB1-0A3D38906B82}" srcId="{53670FA7-A624-4556-B1A0-9DA11FA74978}" destId="{1C604920-6050-4BF0-9567-2136C12B57C5}" srcOrd="0" destOrd="0" parTransId="{38887702-07B7-44F0-8CE9-277C18BCCB45}" sibTransId="{0BD40B7C-3BFB-4067-B5FE-88F58900F881}"/>
    <dgm:cxn modelId="{7EC1254F-9AF3-4CF4-9CA9-5C36618E6C54}" type="presOf" srcId="{711C8711-A746-40CA-B43E-D27016E85333}" destId="{58302410-4FD5-4A03-BDD2-F7C8D338B944}" srcOrd="0" destOrd="0" presId="urn:microsoft.com/office/officeart/2005/8/layout/hList1"/>
    <dgm:cxn modelId="{FB2A2899-1860-4E8A-9D6B-58DD6C244A9E}" srcId="{C1E7CBC5-6E7B-4C9C-A270-1BFE837B9955}" destId="{9DACEFEE-2FBF-4A76-896E-FA5692FFE45F}" srcOrd="1" destOrd="0" parTransId="{4A46581C-23E3-4C1C-BFD2-FC6D0831695A}" sibTransId="{8232AF7D-2F31-4D55-9945-97F551A5F8D0}"/>
    <dgm:cxn modelId="{F30CB1A0-7F73-4418-8BA9-422DE455963F}" type="presOf" srcId="{1B269821-40F1-4288-BB14-534E38B05703}" destId="{2202EA1A-9CD6-4FE2-BDA6-ABCF4DEFF3C8}" srcOrd="0" destOrd="1" presId="urn:microsoft.com/office/officeart/2005/8/layout/hList1"/>
    <dgm:cxn modelId="{956D71AA-51DB-4469-BB2E-67D3D4E49526}" type="presOf" srcId="{6CF499FD-F6C2-4982-B9E0-0C70C633DBB9}" destId="{4535941A-3D52-4AE2-BC91-533DD0776896}" srcOrd="0" destOrd="2" presId="urn:microsoft.com/office/officeart/2005/8/layout/hList1"/>
    <dgm:cxn modelId="{DB83EABF-03C4-4B34-A8D6-09B2C3BDB87B}" type="presOf" srcId="{9DACEFEE-2FBF-4A76-896E-FA5692FFE45F}" destId="{58302410-4FD5-4A03-BDD2-F7C8D338B944}" srcOrd="0" destOrd="1" presId="urn:microsoft.com/office/officeart/2005/8/layout/hList1"/>
    <dgm:cxn modelId="{8EB185CC-C1B3-480B-B909-A628A4A742D8}" type="presOf" srcId="{C884EEBC-B208-4BC2-81CD-37C66E31E667}" destId="{7AD1DD4F-8BA5-4C9A-9CE8-3597EA93A74F}" srcOrd="0" destOrd="0" presId="urn:microsoft.com/office/officeart/2005/8/layout/hList1"/>
    <dgm:cxn modelId="{910DCBDF-9F9A-4199-93EA-0653FA03FC12}" srcId="{1C604920-6050-4BF0-9567-2136C12B57C5}" destId="{B0858C6D-F703-484A-BE7D-8FE82B10BBA5}" srcOrd="0" destOrd="0" parTransId="{33C2332B-3960-4801-9BDF-D496EAE79802}" sibTransId="{7B29CB90-02D5-43E0-B4FB-842A1F487238}"/>
    <dgm:cxn modelId="{613495E7-0720-45C8-B939-601028AAF48E}" srcId="{53670FA7-A624-4556-B1A0-9DA11FA74978}" destId="{C884EEBC-B208-4BC2-81CD-37C66E31E667}" srcOrd="1" destOrd="0" parTransId="{B3F637C0-8BDC-4E1F-A59D-4E534F56B457}" sibTransId="{DF54B86A-CADC-4846-815F-53535E0A9999}"/>
    <dgm:cxn modelId="{301B31EE-EE00-477E-A0D1-4E682E6EE7CB}" type="presOf" srcId="{1C604920-6050-4BF0-9567-2136C12B57C5}" destId="{2F833390-26D7-4A62-9310-77C74807BCD1}" srcOrd="0" destOrd="0" presId="urn:microsoft.com/office/officeart/2005/8/layout/hList1"/>
    <dgm:cxn modelId="{9D7860F8-EFBA-4F4A-AEB6-551BBD3A3914}" srcId="{C1E7CBC5-6E7B-4C9C-A270-1BFE837B9955}" destId="{711C8711-A746-40CA-B43E-D27016E85333}" srcOrd="0" destOrd="0" parTransId="{69A9008F-83F2-49CE-93F9-81A525F44418}" sibTransId="{54C1D909-FF74-4BA9-92F8-3619E3F637B5}"/>
    <dgm:cxn modelId="{2D7F6BFD-AC4E-499A-B952-011E98E7655F}" srcId="{1C604920-6050-4BF0-9567-2136C12B57C5}" destId="{7A14A017-8DD5-4C8D-8AA8-7B28D640890F}" srcOrd="1" destOrd="0" parTransId="{5BFE4069-4665-4360-A080-99F088087455}" sibTransId="{B7C875AB-8696-4767-A794-4674B076632E}"/>
    <dgm:cxn modelId="{AE1585FE-D4DB-41CD-8F70-518A269ED0C8}" srcId="{53670FA7-A624-4556-B1A0-9DA11FA74978}" destId="{C1E7CBC5-6E7B-4C9C-A270-1BFE837B9955}" srcOrd="2" destOrd="0" parTransId="{27DD9F64-89DC-42BF-A8A5-7AD582333104}" sibTransId="{2B29061E-A3A7-420E-940F-3F68EA93BE00}"/>
    <dgm:cxn modelId="{F18300D0-EEC9-40C6-836E-A76513991A94}" type="presParOf" srcId="{263D4EAC-817A-42FD-90F7-253EF083BC1B}" destId="{FBBF9ADB-FC93-401F-AD6E-49613A0608E1}" srcOrd="0" destOrd="0" presId="urn:microsoft.com/office/officeart/2005/8/layout/hList1"/>
    <dgm:cxn modelId="{D54AEEBA-49BB-49B3-9989-AA9DAED0E7FE}" type="presParOf" srcId="{FBBF9ADB-FC93-401F-AD6E-49613A0608E1}" destId="{2F833390-26D7-4A62-9310-77C74807BCD1}" srcOrd="0" destOrd="0" presId="urn:microsoft.com/office/officeart/2005/8/layout/hList1"/>
    <dgm:cxn modelId="{3CDF6922-A1D3-4F73-B063-152BB8B41F86}" type="presParOf" srcId="{FBBF9ADB-FC93-401F-AD6E-49613A0608E1}" destId="{4535941A-3D52-4AE2-BC91-533DD0776896}" srcOrd="1" destOrd="0" presId="urn:microsoft.com/office/officeart/2005/8/layout/hList1"/>
    <dgm:cxn modelId="{C372EA57-7C9F-4726-A01F-F666905F34D1}" type="presParOf" srcId="{263D4EAC-817A-42FD-90F7-253EF083BC1B}" destId="{28F66BB3-BD24-4807-A870-3868E3B5E8B1}" srcOrd="1" destOrd="0" presId="urn:microsoft.com/office/officeart/2005/8/layout/hList1"/>
    <dgm:cxn modelId="{A0BE4AE2-EAC4-4FBD-A716-1C7DB4CED87B}" type="presParOf" srcId="{263D4EAC-817A-42FD-90F7-253EF083BC1B}" destId="{C44F7542-813C-49F3-B407-707F77FB146F}" srcOrd="2" destOrd="0" presId="urn:microsoft.com/office/officeart/2005/8/layout/hList1"/>
    <dgm:cxn modelId="{43843196-39B5-4BBA-91EA-7963CDDD0757}" type="presParOf" srcId="{C44F7542-813C-49F3-B407-707F77FB146F}" destId="{7AD1DD4F-8BA5-4C9A-9CE8-3597EA93A74F}" srcOrd="0" destOrd="0" presId="urn:microsoft.com/office/officeart/2005/8/layout/hList1"/>
    <dgm:cxn modelId="{4536DCDD-1D1E-4ABA-9BBB-A7FC8553ED43}" type="presParOf" srcId="{C44F7542-813C-49F3-B407-707F77FB146F}" destId="{2202EA1A-9CD6-4FE2-BDA6-ABCF4DEFF3C8}" srcOrd="1" destOrd="0" presId="urn:microsoft.com/office/officeart/2005/8/layout/hList1"/>
    <dgm:cxn modelId="{9D1A6D27-DFCD-4BDC-BC88-94B9C7A1BA7C}" type="presParOf" srcId="{263D4EAC-817A-42FD-90F7-253EF083BC1B}" destId="{DDF935EE-D45A-4687-A290-3BFB9BFAD772}" srcOrd="3" destOrd="0" presId="urn:microsoft.com/office/officeart/2005/8/layout/hList1"/>
    <dgm:cxn modelId="{00FCE7DA-A702-4D5E-BAEE-11D9B6C1FDC0}" type="presParOf" srcId="{263D4EAC-817A-42FD-90F7-253EF083BC1B}" destId="{30CD862D-D095-4658-B82D-CF59F931C4B1}" srcOrd="4" destOrd="0" presId="urn:microsoft.com/office/officeart/2005/8/layout/hList1"/>
    <dgm:cxn modelId="{7551879D-E27E-4318-8802-B5C0E530A3A7}" type="presParOf" srcId="{30CD862D-D095-4658-B82D-CF59F931C4B1}" destId="{F326FAD9-8640-4CCE-8B40-4BAB42F3367C}" srcOrd="0" destOrd="0" presId="urn:microsoft.com/office/officeart/2005/8/layout/hList1"/>
    <dgm:cxn modelId="{DC49D432-0122-4B3A-8EF9-E9E8EA854AF0}" type="presParOf" srcId="{30CD862D-D095-4658-B82D-CF59F931C4B1}" destId="{58302410-4FD5-4A03-BDD2-F7C8D338B94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FE557CB-7FAE-420E-A644-76E91D6D1A4F}" type="doc">
      <dgm:prSet loTypeId="urn:microsoft.com/office/officeart/2005/8/layout/list1" loCatId="list" qsTypeId="urn:microsoft.com/office/officeart/2005/8/quickstyle/simple1" qsCatId="simple" csTypeId="urn:microsoft.com/office/officeart/2005/8/colors/accent4_3" csCatId="accent4" phldr="1"/>
      <dgm:spPr/>
      <dgm:t>
        <a:bodyPr/>
        <a:lstStyle/>
        <a:p>
          <a:endParaRPr lang="en-US"/>
        </a:p>
      </dgm:t>
    </dgm:pt>
    <dgm:pt modelId="{5439B85E-7A9B-4BAA-9706-3898212B93E9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2000" dirty="0">
              <a:solidFill>
                <a:schemeClr val="accent1"/>
              </a:solidFill>
            </a:rPr>
            <a:t>Behavioral Health</a:t>
          </a:r>
        </a:p>
      </dgm:t>
    </dgm:pt>
    <dgm:pt modelId="{12B09308-DFE6-4111-B7CF-741E797A2C7F}" type="parTrans" cxnId="{21A3CC29-2596-4ABD-AECF-500424004D99}">
      <dgm:prSet/>
      <dgm:spPr/>
      <dgm:t>
        <a:bodyPr/>
        <a:lstStyle/>
        <a:p>
          <a:endParaRPr lang="en-US"/>
        </a:p>
      </dgm:t>
    </dgm:pt>
    <dgm:pt modelId="{D7D20351-507B-4DF4-AEF6-FB5B848766B9}" type="sibTrans" cxnId="{21A3CC29-2596-4ABD-AECF-500424004D99}">
      <dgm:prSet/>
      <dgm:spPr/>
      <dgm:t>
        <a:bodyPr/>
        <a:lstStyle/>
        <a:p>
          <a:endParaRPr lang="en-US"/>
        </a:p>
      </dgm:t>
    </dgm:pt>
    <dgm:pt modelId="{8D3C0532-4171-4F73-AADA-DABB4B331C02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2000" dirty="0">
              <a:solidFill>
                <a:schemeClr val="accent1"/>
              </a:solidFill>
            </a:rPr>
            <a:t>Fiscal &amp; Operations</a:t>
          </a:r>
        </a:p>
      </dgm:t>
    </dgm:pt>
    <dgm:pt modelId="{F6FBDE36-5969-456B-8C9A-39AF1DD23E74}" type="parTrans" cxnId="{BD4116C9-F2D8-4976-BDB4-6646BEDCE8CE}">
      <dgm:prSet/>
      <dgm:spPr/>
      <dgm:t>
        <a:bodyPr/>
        <a:lstStyle/>
        <a:p>
          <a:endParaRPr lang="en-US"/>
        </a:p>
      </dgm:t>
    </dgm:pt>
    <dgm:pt modelId="{65EFA39B-9300-4BBC-A4CE-5E49B79BEF3D}" type="sibTrans" cxnId="{BD4116C9-F2D8-4976-BDB4-6646BEDCE8CE}">
      <dgm:prSet/>
      <dgm:spPr/>
      <dgm:t>
        <a:bodyPr/>
        <a:lstStyle/>
        <a:p>
          <a:endParaRPr lang="en-US"/>
        </a:p>
      </dgm:t>
    </dgm:pt>
    <dgm:pt modelId="{0E3D6F17-FE81-4B31-8999-FC97727C9C0F}">
      <dgm:prSet phldrT="[Text]" custT="1"/>
      <dgm:spPr/>
      <dgm:t>
        <a:bodyPr/>
        <a:lstStyle/>
        <a:p>
          <a:r>
            <a:rPr lang="en-US" sz="1800" dirty="0"/>
            <a:t>Fiscal Associate III to </a:t>
          </a:r>
          <a:r>
            <a:rPr lang="en-US" sz="1800" b="1" dirty="0"/>
            <a:t>Accountant</a:t>
          </a:r>
          <a:endParaRPr lang="en-US" sz="1800" dirty="0"/>
        </a:p>
      </dgm:t>
    </dgm:pt>
    <dgm:pt modelId="{036D64FA-094E-4EC5-A9AE-895C578F9650}" type="parTrans" cxnId="{8AED2A56-BD17-4FAD-B9CF-D2AA677D990E}">
      <dgm:prSet/>
      <dgm:spPr/>
      <dgm:t>
        <a:bodyPr/>
        <a:lstStyle/>
        <a:p>
          <a:endParaRPr lang="en-US"/>
        </a:p>
      </dgm:t>
    </dgm:pt>
    <dgm:pt modelId="{A9EE5937-ADDC-449E-86C6-05AD26C999A2}" type="sibTrans" cxnId="{8AED2A56-BD17-4FAD-B9CF-D2AA677D990E}">
      <dgm:prSet/>
      <dgm:spPr/>
      <dgm:t>
        <a:bodyPr/>
        <a:lstStyle/>
        <a:p>
          <a:endParaRPr lang="en-US"/>
        </a:p>
      </dgm:t>
    </dgm:pt>
    <dgm:pt modelId="{D110A484-920D-4BED-9467-C6B57E137B0A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2000" dirty="0">
              <a:solidFill>
                <a:schemeClr val="accent1"/>
              </a:solidFill>
            </a:rPr>
            <a:t>Family Services</a:t>
          </a:r>
        </a:p>
      </dgm:t>
    </dgm:pt>
    <dgm:pt modelId="{AE9BF7D4-46A0-4569-AFFF-FA62F7B70A3D}" type="parTrans" cxnId="{20D20128-8BC8-4EF0-A207-2F83212C880E}">
      <dgm:prSet/>
      <dgm:spPr/>
      <dgm:t>
        <a:bodyPr/>
        <a:lstStyle/>
        <a:p>
          <a:endParaRPr lang="en-US"/>
        </a:p>
      </dgm:t>
    </dgm:pt>
    <dgm:pt modelId="{414EC9AC-4D96-41A4-89E2-9146FAB2DDBF}" type="sibTrans" cxnId="{20D20128-8BC8-4EF0-A207-2F83212C880E}">
      <dgm:prSet/>
      <dgm:spPr/>
      <dgm:t>
        <a:bodyPr/>
        <a:lstStyle/>
        <a:p>
          <a:endParaRPr lang="en-US"/>
        </a:p>
      </dgm:t>
    </dgm:pt>
    <dgm:pt modelId="{EED08072-6E86-41F9-954F-1F93743AF54E}">
      <dgm:prSet phldrT="[Text]" custT="1"/>
      <dgm:spPr/>
      <dgm:t>
        <a:bodyPr/>
        <a:lstStyle/>
        <a:p>
          <a:r>
            <a:rPr lang="en-US" sz="1800" b="0" dirty="0"/>
            <a:t>Administrative Specialist I to </a:t>
          </a:r>
          <a:r>
            <a:rPr lang="en-US" sz="1800" b="1" dirty="0"/>
            <a:t>Resource Specialist </a:t>
          </a:r>
          <a:r>
            <a:rPr lang="en-US" sz="1800" b="0" dirty="0"/>
            <a:t>(12 FTE’s)</a:t>
          </a:r>
        </a:p>
      </dgm:t>
    </dgm:pt>
    <dgm:pt modelId="{C693773A-B9AB-4273-94EF-38481B886EC0}" type="parTrans" cxnId="{CA361611-FC4A-4DAF-8B4F-D1B640FB788C}">
      <dgm:prSet/>
      <dgm:spPr/>
      <dgm:t>
        <a:bodyPr/>
        <a:lstStyle/>
        <a:p>
          <a:endParaRPr lang="en-US"/>
        </a:p>
      </dgm:t>
    </dgm:pt>
    <dgm:pt modelId="{CC6CB0BD-0A31-4521-87B5-FD15B5A28680}" type="sibTrans" cxnId="{CA361611-FC4A-4DAF-8B4F-D1B640FB788C}">
      <dgm:prSet/>
      <dgm:spPr/>
      <dgm:t>
        <a:bodyPr/>
        <a:lstStyle/>
        <a:p>
          <a:endParaRPr lang="en-US"/>
        </a:p>
      </dgm:t>
    </dgm:pt>
    <dgm:pt modelId="{F69A9F75-B025-4ACF-BFA4-CD7518FC65B5}">
      <dgm:prSet phldrT="[Text]" custT="1"/>
      <dgm:spPr>
        <a:ln>
          <a:solidFill>
            <a:schemeClr val="accent4"/>
          </a:solidFill>
        </a:ln>
      </dgm:spPr>
      <dgm:t>
        <a:bodyPr/>
        <a:lstStyle/>
        <a:p>
          <a:r>
            <a:rPr lang="en-US" sz="1800" dirty="0"/>
            <a:t>Senior Social Worker- Access to </a:t>
          </a:r>
          <a:r>
            <a:rPr lang="en-US" sz="1800" b="1" dirty="0"/>
            <a:t>Social Work Supervisor Access</a:t>
          </a:r>
          <a:endParaRPr lang="en-US" sz="1800" dirty="0"/>
        </a:p>
      </dgm:t>
    </dgm:pt>
    <dgm:pt modelId="{D88FDE90-06A4-4989-A1C0-8891958ACEEF}" type="sibTrans" cxnId="{C0E55E19-F998-4C51-80B3-6B4EBD2326F7}">
      <dgm:prSet/>
      <dgm:spPr/>
      <dgm:t>
        <a:bodyPr/>
        <a:lstStyle/>
        <a:p>
          <a:endParaRPr lang="en-US"/>
        </a:p>
      </dgm:t>
    </dgm:pt>
    <dgm:pt modelId="{F1A61436-2600-4882-827B-754B03BE7563}" type="parTrans" cxnId="{C0E55E19-F998-4C51-80B3-6B4EBD2326F7}">
      <dgm:prSet/>
      <dgm:spPr/>
      <dgm:t>
        <a:bodyPr/>
        <a:lstStyle/>
        <a:p>
          <a:endParaRPr lang="en-US"/>
        </a:p>
      </dgm:t>
    </dgm:pt>
    <dgm:pt modelId="{3A66CA4C-8E47-4413-B482-4A63215300CA}">
      <dgm:prSet phldrT="[Text]" custT="1"/>
      <dgm:spPr>
        <a:ln>
          <a:solidFill>
            <a:schemeClr val="accent4"/>
          </a:solidFill>
        </a:ln>
      </dgm:spPr>
      <dgm:t>
        <a:bodyPr/>
        <a:lstStyle/>
        <a:p>
          <a:r>
            <a:rPr lang="en-US" sz="1800" b="0" dirty="0"/>
            <a:t>Social Work Supervisor - Crisis to </a:t>
          </a:r>
          <a:r>
            <a:rPr lang="en-US" sz="1800" b="1" dirty="0"/>
            <a:t>Social Work Manager </a:t>
          </a:r>
          <a:r>
            <a:rPr lang="en-US" sz="1800" b="0" dirty="0"/>
            <a:t>- Crisis</a:t>
          </a:r>
          <a:endParaRPr lang="en-US" sz="1800" dirty="0"/>
        </a:p>
      </dgm:t>
    </dgm:pt>
    <dgm:pt modelId="{73B9F15E-30D4-4A1B-9245-369EDD06F3F8}" type="sibTrans" cxnId="{C25D6309-1B40-4F13-89B7-970F1EB1E60D}">
      <dgm:prSet/>
      <dgm:spPr/>
      <dgm:t>
        <a:bodyPr/>
        <a:lstStyle/>
        <a:p>
          <a:endParaRPr lang="en-US"/>
        </a:p>
      </dgm:t>
    </dgm:pt>
    <dgm:pt modelId="{AA2848A4-8E83-42A4-936A-E6F132E7E16A}" type="parTrans" cxnId="{C25D6309-1B40-4F13-89B7-970F1EB1E60D}">
      <dgm:prSet/>
      <dgm:spPr/>
      <dgm:t>
        <a:bodyPr/>
        <a:lstStyle/>
        <a:p>
          <a:endParaRPr lang="en-US"/>
        </a:p>
      </dgm:t>
    </dgm:pt>
    <dgm:pt modelId="{4ED87760-2F17-483A-A820-88AD8BCA9BF9}" type="pres">
      <dgm:prSet presAssocID="{3FE557CB-7FAE-420E-A644-76E91D6D1A4F}" presName="linear" presStyleCnt="0">
        <dgm:presLayoutVars>
          <dgm:dir/>
          <dgm:animLvl val="lvl"/>
          <dgm:resizeHandles val="exact"/>
        </dgm:presLayoutVars>
      </dgm:prSet>
      <dgm:spPr/>
    </dgm:pt>
    <dgm:pt modelId="{EF18CBA1-561B-4BD9-B2A3-46F2A25AE4F6}" type="pres">
      <dgm:prSet presAssocID="{5439B85E-7A9B-4BAA-9706-3898212B93E9}" presName="parentLin" presStyleCnt="0"/>
      <dgm:spPr/>
    </dgm:pt>
    <dgm:pt modelId="{0007EA09-BD5A-4F34-88BC-00C913DA9AAE}" type="pres">
      <dgm:prSet presAssocID="{5439B85E-7A9B-4BAA-9706-3898212B93E9}" presName="parentLeftMargin" presStyleLbl="node1" presStyleIdx="0" presStyleCnt="3"/>
      <dgm:spPr/>
    </dgm:pt>
    <dgm:pt modelId="{ED9529E8-9E52-427C-8BB9-D7B79DF7D651}" type="pres">
      <dgm:prSet presAssocID="{5439B85E-7A9B-4BAA-9706-3898212B93E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00D90A6-5D80-4127-B326-CA6E7248593A}" type="pres">
      <dgm:prSet presAssocID="{5439B85E-7A9B-4BAA-9706-3898212B93E9}" presName="negativeSpace" presStyleCnt="0"/>
      <dgm:spPr/>
    </dgm:pt>
    <dgm:pt modelId="{F21C8F44-6E3A-42D9-A060-31ACAE11CAE8}" type="pres">
      <dgm:prSet presAssocID="{5439B85E-7A9B-4BAA-9706-3898212B93E9}" presName="childText" presStyleLbl="conFgAcc1" presStyleIdx="0" presStyleCnt="3" custScaleY="133195">
        <dgm:presLayoutVars>
          <dgm:bulletEnabled val="1"/>
        </dgm:presLayoutVars>
      </dgm:prSet>
      <dgm:spPr>
        <a:prstGeom prst="roundRect">
          <a:avLst/>
        </a:prstGeom>
      </dgm:spPr>
    </dgm:pt>
    <dgm:pt modelId="{0935A476-368D-44C3-A1F4-E540E1905B18}" type="pres">
      <dgm:prSet presAssocID="{D7D20351-507B-4DF4-AEF6-FB5B848766B9}" presName="spaceBetweenRectangles" presStyleCnt="0"/>
      <dgm:spPr/>
    </dgm:pt>
    <dgm:pt modelId="{FA37F4FD-FF74-4080-89DD-9EE5AFF0BCBA}" type="pres">
      <dgm:prSet presAssocID="{8D3C0532-4171-4F73-AADA-DABB4B331C02}" presName="parentLin" presStyleCnt="0"/>
      <dgm:spPr/>
    </dgm:pt>
    <dgm:pt modelId="{76FD80BF-0306-4EE0-B233-83784D878644}" type="pres">
      <dgm:prSet presAssocID="{8D3C0532-4171-4F73-AADA-DABB4B331C02}" presName="parentLeftMargin" presStyleLbl="node1" presStyleIdx="0" presStyleCnt="3"/>
      <dgm:spPr/>
    </dgm:pt>
    <dgm:pt modelId="{3DAC74FD-5F35-4547-832E-0B30CEF31836}" type="pres">
      <dgm:prSet presAssocID="{8D3C0532-4171-4F73-AADA-DABB4B331C0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FCF8D2D-694A-466F-BC96-9C78013D938F}" type="pres">
      <dgm:prSet presAssocID="{8D3C0532-4171-4F73-AADA-DABB4B331C02}" presName="negativeSpace" presStyleCnt="0"/>
      <dgm:spPr/>
    </dgm:pt>
    <dgm:pt modelId="{13BB99D1-18BE-4337-909E-38A8F535D456}" type="pres">
      <dgm:prSet presAssocID="{8D3C0532-4171-4F73-AADA-DABB4B331C02}" presName="childText" presStyleLbl="conFgAcc1" presStyleIdx="1" presStyleCnt="3" custScaleY="119606" custLinFactNeighborY="-7398">
        <dgm:presLayoutVars>
          <dgm:bulletEnabled val="1"/>
        </dgm:presLayoutVars>
      </dgm:prSet>
      <dgm:spPr>
        <a:prstGeom prst="roundRect">
          <a:avLst/>
        </a:prstGeom>
      </dgm:spPr>
    </dgm:pt>
    <dgm:pt modelId="{06D06661-17E2-49FE-BE42-AB16B78CEC92}" type="pres">
      <dgm:prSet presAssocID="{65EFA39B-9300-4BBC-A4CE-5E49B79BEF3D}" presName="spaceBetweenRectangles" presStyleCnt="0"/>
      <dgm:spPr/>
    </dgm:pt>
    <dgm:pt modelId="{298694BD-2F23-49D8-9C81-0EDE756FFF90}" type="pres">
      <dgm:prSet presAssocID="{D110A484-920D-4BED-9467-C6B57E137B0A}" presName="parentLin" presStyleCnt="0"/>
      <dgm:spPr/>
    </dgm:pt>
    <dgm:pt modelId="{7EB74BDA-2721-47DD-AC49-012063DF418A}" type="pres">
      <dgm:prSet presAssocID="{D110A484-920D-4BED-9467-C6B57E137B0A}" presName="parentLeftMargin" presStyleLbl="node1" presStyleIdx="1" presStyleCnt="3"/>
      <dgm:spPr/>
    </dgm:pt>
    <dgm:pt modelId="{CCABD718-7175-4A52-8AFA-3E97AB0403E0}" type="pres">
      <dgm:prSet presAssocID="{D110A484-920D-4BED-9467-C6B57E137B0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74FE8B2-1216-4489-8968-FA2440FD2AEF}" type="pres">
      <dgm:prSet presAssocID="{D110A484-920D-4BED-9467-C6B57E137B0A}" presName="negativeSpace" presStyleCnt="0"/>
      <dgm:spPr/>
    </dgm:pt>
    <dgm:pt modelId="{9F5F1CA1-17D7-45F9-9C5B-B79119C793F2}" type="pres">
      <dgm:prSet presAssocID="{D110A484-920D-4BED-9467-C6B57E137B0A}" presName="childText" presStyleLbl="conFgAcc1" presStyleIdx="2" presStyleCnt="3" custScaleY="145747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C25D6309-1B40-4F13-89B7-970F1EB1E60D}" srcId="{5439B85E-7A9B-4BAA-9706-3898212B93E9}" destId="{3A66CA4C-8E47-4413-B482-4A63215300CA}" srcOrd="0" destOrd="0" parTransId="{AA2848A4-8E83-42A4-936A-E6F132E7E16A}" sibTransId="{73B9F15E-30D4-4A1B-9245-369EDD06F3F8}"/>
    <dgm:cxn modelId="{EE08DD0E-21DB-4B3F-8C9D-869F9D771962}" type="presOf" srcId="{0E3D6F17-FE81-4B31-8999-FC97727C9C0F}" destId="{13BB99D1-18BE-4337-909E-38A8F535D456}" srcOrd="0" destOrd="0" presId="urn:microsoft.com/office/officeart/2005/8/layout/list1"/>
    <dgm:cxn modelId="{CA361611-FC4A-4DAF-8B4F-D1B640FB788C}" srcId="{8D3C0532-4171-4F73-AADA-DABB4B331C02}" destId="{EED08072-6E86-41F9-954F-1F93743AF54E}" srcOrd="1" destOrd="0" parTransId="{C693773A-B9AB-4273-94EF-38481B886EC0}" sibTransId="{CC6CB0BD-0A31-4521-87B5-FD15B5A28680}"/>
    <dgm:cxn modelId="{C0E55E19-F998-4C51-80B3-6B4EBD2326F7}" srcId="{D110A484-920D-4BED-9467-C6B57E137B0A}" destId="{F69A9F75-B025-4ACF-BFA4-CD7518FC65B5}" srcOrd="0" destOrd="0" parTransId="{F1A61436-2600-4882-827B-754B03BE7563}" sibTransId="{D88FDE90-06A4-4989-A1C0-8891958ACEEF}"/>
    <dgm:cxn modelId="{20D20128-8BC8-4EF0-A207-2F83212C880E}" srcId="{3FE557CB-7FAE-420E-A644-76E91D6D1A4F}" destId="{D110A484-920D-4BED-9467-C6B57E137B0A}" srcOrd="2" destOrd="0" parTransId="{AE9BF7D4-46A0-4569-AFFF-FA62F7B70A3D}" sibTransId="{414EC9AC-4D96-41A4-89E2-9146FAB2DDBF}"/>
    <dgm:cxn modelId="{21A3CC29-2596-4ABD-AECF-500424004D99}" srcId="{3FE557CB-7FAE-420E-A644-76E91D6D1A4F}" destId="{5439B85E-7A9B-4BAA-9706-3898212B93E9}" srcOrd="0" destOrd="0" parTransId="{12B09308-DFE6-4111-B7CF-741E797A2C7F}" sibTransId="{D7D20351-507B-4DF4-AEF6-FB5B848766B9}"/>
    <dgm:cxn modelId="{44994445-C0B3-4E1E-AB78-42D5262FF927}" type="presOf" srcId="{3A66CA4C-8E47-4413-B482-4A63215300CA}" destId="{F21C8F44-6E3A-42D9-A060-31ACAE11CAE8}" srcOrd="0" destOrd="0" presId="urn:microsoft.com/office/officeart/2005/8/layout/list1"/>
    <dgm:cxn modelId="{8AED2A56-BD17-4FAD-B9CF-D2AA677D990E}" srcId="{8D3C0532-4171-4F73-AADA-DABB4B331C02}" destId="{0E3D6F17-FE81-4B31-8999-FC97727C9C0F}" srcOrd="0" destOrd="0" parTransId="{036D64FA-094E-4EC5-A9AE-895C578F9650}" sibTransId="{A9EE5937-ADDC-449E-86C6-05AD26C999A2}"/>
    <dgm:cxn modelId="{96553958-BC71-41AA-9055-02FCEB02A9B9}" type="presOf" srcId="{5439B85E-7A9B-4BAA-9706-3898212B93E9}" destId="{ED9529E8-9E52-427C-8BB9-D7B79DF7D651}" srcOrd="1" destOrd="0" presId="urn:microsoft.com/office/officeart/2005/8/layout/list1"/>
    <dgm:cxn modelId="{5F7AF483-8172-4BBE-B728-B5CEC0AE38B1}" type="presOf" srcId="{D110A484-920D-4BED-9467-C6B57E137B0A}" destId="{7EB74BDA-2721-47DD-AC49-012063DF418A}" srcOrd="0" destOrd="0" presId="urn:microsoft.com/office/officeart/2005/8/layout/list1"/>
    <dgm:cxn modelId="{71D28B8F-937E-47B0-A0D5-1C6EA40F5677}" type="presOf" srcId="{EED08072-6E86-41F9-954F-1F93743AF54E}" destId="{13BB99D1-18BE-4337-909E-38A8F535D456}" srcOrd="0" destOrd="1" presId="urn:microsoft.com/office/officeart/2005/8/layout/list1"/>
    <dgm:cxn modelId="{604258A1-302F-4AF3-89BC-B55526E2F694}" type="presOf" srcId="{D110A484-920D-4BED-9467-C6B57E137B0A}" destId="{CCABD718-7175-4A52-8AFA-3E97AB0403E0}" srcOrd="1" destOrd="0" presId="urn:microsoft.com/office/officeart/2005/8/layout/list1"/>
    <dgm:cxn modelId="{2F290EC0-0FEE-47C1-8991-5F5F4A454A90}" type="presOf" srcId="{F69A9F75-B025-4ACF-BFA4-CD7518FC65B5}" destId="{9F5F1CA1-17D7-45F9-9C5B-B79119C793F2}" srcOrd="0" destOrd="0" presId="urn:microsoft.com/office/officeart/2005/8/layout/list1"/>
    <dgm:cxn modelId="{BD4116C9-F2D8-4976-BDB4-6646BEDCE8CE}" srcId="{3FE557CB-7FAE-420E-A644-76E91D6D1A4F}" destId="{8D3C0532-4171-4F73-AADA-DABB4B331C02}" srcOrd="1" destOrd="0" parTransId="{F6FBDE36-5969-456B-8C9A-39AF1DD23E74}" sibTransId="{65EFA39B-9300-4BBC-A4CE-5E49B79BEF3D}"/>
    <dgm:cxn modelId="{6B251CDF-1854-42BA-8DBD-5AD604D7396B}" type="presOf" srcId="{3FE557CB-7FAE-420E-A644-76E91D6D1A4F}" destId="{4ED87760-2F17-483A-A820-88AD8BCA9BF9}" srcOrd="0" destOrd="0" presId="urn:microsoft.com/office/officeart/2005/8/layout/list1"/>
    <dgm:cxn modelId="{ADD164E2-4125-4871-B8B9-BDF0C053717B}" type="presOf" srcId="{8D3C0532-4171-4F73-AADA-DABB4B331C02}" destId="{3DAC74FD-5F35-4547-832E-0B30CEF31836}" srcOrd="1" destOrd="0" presId="urn:microsoft.com/office/officeart/2005/8/layout/list1"/>
    <dgm:cxn modelId="{9E007EE5-DB69-4219-91A5-CEA23D28E0BE}" type="presOf" srcId="{8D3C0532-4171-4F73-AADA-DABB4B331C02}" destId="{76FD80BF-0306-4EE0-B233-83784D878644}" srcOrd="0" destOrd="0" presId="urn:microsoft.com/office/officeart/2005/8/layout/list1"/>
    <dgm:cxn modelId="{5CCEBDE5-52F0-4D4B-BABC-C44354001FD5}" type="presOf" srcId="{5439B85E-7A9B-4BAA-9706-3898212B93E9}" destId="{0007EA09-BD5A-4F34-88BC-00C913DA9AAE}" srcOrd="0" destOrd="0" presId="urn:microsoft.com/office/officeart/2005/8/layout/list1"/>
    <dgm:cxn modelId="{11731F0F-63CE-4B42-970B-0B6D7387F5C5}" type="presParOf" srcId="{4ED87760-2F17-483A-A820-88AD8BCA9BF9}" destId="{EF18CBA1-561B-4BD9-B2A3-46F2A25AE4F6}" srcOrd="0" destOrd="0" presId="urn:microsoft.com/office/officeart/2005/8/layout/list1"/>
    <dgm:cxn modelId="{8473AB5F-B736-4BF2-92FA-632BF4E10C2A}" type="presParOf" srcId="{EF18CBA1-561B-4BD9-B2A3-46F2A25AE4F6}" destId="{0007EA09-BD5A-4F34-88BC-00C913DA9AAE}" srcOrd="0" destOrd="0" presId="urn:microsoft.com/office/officeart/2005/8/layout/list1"/>
    <dgm:cxn modelId="{A97D8333-FCB9-47A7-BB8A-E18F8D40DF7C}" type="presParOf" srcId="{EF18CBA1-561B-4BD9-B2A3-46F2A25AE4F6}" destId="{ED9529E8-9E52-427C-8BB9-D7B79DF7D651}" srcOrd="1" destOrd="0" presId="urn:microsoft.com/office/officeart/2005/8/layout/list1"/>
    <dgm:cxn modelId="{DC00B2E6-EA6D-4180-B84B-B0AF57BB9447}" type="presParOf" srcId="{4ED87760-2F17-483A-A820-88AD8BCA9BF9}" destId="{100D90A6-5D80-4127-B326-CA6E7248593A}" srcOrd="1" destOrd="0" presId="urn:microsoft.com/office/officeart/2005/8/layout/list1"/>
    <dgm:cxn modelId="{59FC828C-9867-4E73-A33F-2CFA7C3D679F}" type="presParOf" srcId="{4ED87760-2F17-483A-A820-88AD8BCA9BF9}" destId="{F21C8F44-6E3A-42D9-A060-31ACAE11CAE8}" srcOrd="2" destOrd="0" presId="urn:microsoft.com/office/officeart/2005/8/layout/list1"/>
    <dgm:cxn modelId="{1E93D155-B0AF-4912-BECE-617C7470C8F2}" type="presParOf" srcId="{4ED87760-2F17-483A-A820-88AD8BCA9BF9}" destId="{0935A476-368D-44C3-A1F4-E540E1905B18}" srcOrd="3" destOrd="0" presId="urn:microsoft.com/office/officeart/2005/8/layout/list1"/>
    <dgm:cxn modelId="{0997B5BF-2C84-4E69-9461-32B8EAA64FB9}" type="presParOf" srcId="{4ED87760-2F17-483A-A820-88AD8BCA9BF9}" destId="{FA37F4FD-FF74-4080-89DD-9EE5AFF0BCBA}" srcOrd="4" destOrd="0" presId="urn:microsoft.com/office/officeart/2005/8/layout/list1"/>
    <dgm:cxn modelId="{91C4FA56-EEF7-483E-8AF6-34535A8D4B4D}" type="presParOf" srcId="{FA37F4FD-FF74-4080-89DD-9EE5AFF0BCBA}" destId="{76FD80BF-0306-4EE0-B233-83784D878644}" srcOrd="0" destOrd="0" presId="urn:microsoft.com/office/officeart/2005/8/layout/list1"/>
    <dgm:cxn modelId="{19FEAEA3-4649-4BB4-A725-2E0650A5A3E0}" type="presParOf" srcId="{FA37F4FD-FF74-4080-89DD-9EE5AFF0BCBA}" destId="{3DAC74FD-5F35-4547-832E-0B30CEF31836}" srcOrd="1" destOrd="0" presId="urn:microsoft.com/office/officeart/2005/8/layout/list1"/>
    <dgm:cxn modelId="{B332285C-1C07-4865-80C4-4A5A1D414A4A}" type="presParOf" srcId="{4ED87760-2F17-483A-A820-88AD8BCA9BF9}" destId="{EFCF8D2D-694A-466F-BC96-9C78013D938F}" srcOrd="5" destOrd="0" presId="urn:microsoft.com/office/officeart/2005/8/layout/list1"/>
    <dgm:cxn modelId="{8BB7CCB5-10CB-426D-8C6F-3C40C4D8BF14}" type="presParOf" srcId="{4ED87760-2F17-483A-A820-88AD8BCA9BF9}" destId="{13BB99D1-18BE-4337-909E-38A8F535D456}" srcOrd="6" destOrd="0" presId="urn:microsoft.com/office/officeart/2005/8/layout/list1"/>
    <dgm:cxn modelId="{656A7F61-E029-434B-8FA6-921BA643CBC4}" type="presParOf" srcId="{4ED87760-2F17-483A-A820-88AD8BCA9BF9}" destId="{06D06661-17E2-49FE-BE42-AB16B78CEC92}" srcOrd="7" destOrd="0" presId="urn:microsoft.com/office/officeart/2005/8/layout/list1"/>
    <dgm:cxn modelId="{3DAD2233-FDD5-4B7F-B8E7-0D619065E64A}" type="presParOf" srcId="{4ED87760-2F17-483A-A820-88AD8BCA9BF9}" destId="{298694BD-2F23-49D8-9C81-0EDE756FFF90}" srcOrd="8" destOrd="0" presId="urn:microsoft.com/office/officeart/2005/8/layout/list1"/>
    <dgm:cxn modelId="{F720FF4A-36B0-4BD2-A0D8-71F69D05B341}" type="presParOf" srcId="{298694BD-2F23-49D8-9C81-0EDE756FFF90}" destId="{7EB74BDA-2721-47DD-AC49-012063DF418A}" srcOrd="0" destOrd="0" presId="urn:microsoft.com/office/officeart/2005/8/layout/list1"/>
    <dgm:cxn modelId="{F613AA91-F63B-4BC3-93F6-4B78C4318E8C}" type="presParOf" srcId="{298694BD-2F23-49D8-9C81-0EDE756FFF90}" destId="{CCABD718-7175-4A52-8AFA-3E97AB0403E0}" srcOrd="1" destOrd="0" presId="urn:microsoft.com/office/officeart/2005/8/layout/list1"/>
    <dgm:cxn modelId="{EF08E589-D852-4A3E-AA3E-A6EA88B61BD7}" type="presParOf" srcId="{4ED87760-2F17-483A-A820-88AD8BCA9BF9}" destId="{E74FE8B2-1216-4489-8968-FA2440FD2AEF}" srcOrd="9" destOrd="0" presId="urn:microsoft.com/office/officeart/2005/8/layout/list1"/>
    <dgm:cxn modelId="{83B29BF3-230F-41E6-AF0F-58E01D517885}" type="presParOf" srcId="{4ED87760-2F17-483A-A820-88AD8BCA9BF9}" destId="{9F5F1CA1-17D7-45F9-9C5B-B79119C793F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FE4347C-7568-46B6-B3D7-A36B3D7FA833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B3953F2-1DDB-457C-8DE7-8E047D2C094C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3600" dirty="0">
              <a:solidFill>
                <a:schemeClr val="accent4"/>
              </a:solidFill>
            </a:rPr>
            <a:t>Juvenile Intake Worker (1.0)</a:t>
          </a:r>
        </a:p>
      </dgm:t>
    </dgm:pt>
    <dgm:pt modelId="{44CA4219-2F6D-4E16-BD8A-BAAED7B9ECED}" type="parTrans" cxnId="{08B50850-6F3C-4858-9DDD-4CAFDEB37B89}">
      <dgm:prSet/>
      <dgm:spPr/>
      <dgm:t>
        <a:bodyPr/>
        <a:lstStyle/>
        <a:p>
          <a:endParaRPr lang="en-US"/>
        </a:p>
      </dgm:t>
    </dgm:pt>
    <dgm:pt modelId="{27C1E45D-2DA2-463B-B1F3-218AE51E0402}" type="sibTrans" cxnId="{08B50850-6F3C-4858-9DDD-4CAFDEB37B89}">
      <dgm:prSet/>
      <dgm:spPr>
        <a:solidFill>
          <a:schemeClr val="accent1"/>
        </a:solidFill>
        <a:ln>
          <a:solidFill>
            <a:schemeClr val="accent4"/>
          </a:solidFill>
        </a:ln>
      </dgm:spPr>
      <dgm:t>
        <a:bodyPr/>
        <a:lstStyle/>
        <a:p>
          <a:endParaRPr lang="en-US"/>
        </a:p>
      </dgm:t>
    </dgm:pt>
    <dgm:pt modelId="{53CA0D74-E718-4362-A431-5CFF2D873020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3600" dirty="0">
              <a:solidFill>
                <a:schemeClr val="accent4"/>
              </a:solidFill>
            </a:rPr>
            <a:t>Case Manager (1.0) – System of Care Program</a:t>
          </a:r>
        </a:p>
      </dgm:t>
    </dgm:pt>
    <dgm:pt modelId="{4E4C27D0-E6CA-4AD9-B0E9-DBD98A073064}" type="parTrans" cxnId="{3E83219A-B068-41E0-B7C8-9D35E3389394}">
      <dgm:prSet/>
      <dgm:spPr/>
      <dgm:t>
        <a:bodyPr/>
        <a:lstStyle/>
        <a:p>
          <a:endParaRPr lang="en-US"/>
        </a:p>
      </dgm:t>
    </dgm:pt>
    <dgm:pt modelId="{52170DC6-6A8D-49C2-BA0E-0AE973AF8FAD}" type="sibTrans" cxnId="{3E83219A-B068-41E0-B7C8-9D35E3389394}">
      <dgm:prSet/>
      <dgm:spPr/>
      <dgm:t>
        <a:bodyPr/>
        <a:lstStyle/>
        <a:p>
          <a:endParaRPr lang="en-US"/>
        </a:p>
      </dgm:t>
    </dgm:pt>
    <dgm:pt modelId="{C8571199-BC24-4B4A-9CDE-25E86C05BD1F}" type="pres">
      <dgm:prSet presAssocID="{EFE4347C-7568-46B6-B3D7-A36B3D7FA833}" presName="Name0" presStyleCnt="0">
        <dgm:presLayoutVars>
          <dgm:dir/>
          <dgm:resizeHandles val="exact"/>
        </dgm:presLayoutVars>
      </dgm:prSet>
      <dgm:spPr/>
    </dgm:pt>
    <dgm:pt modelId="{597CD912-FBBA-4BD2-A8F1-02BEE4775565}" type="pres">
      <dgm:prSet presAssocID="{9B3953F2-1DDB-457C-8DE7-8E047D2C094C}" presName="node" presStyleLbl="node1" presStyleIdx="0" presStyleCnt="2" custLinFactNeighborX="-2156">
        <dgm:presLayoutVars>
          <dgm:bulletEnabled val="1"/>
        </dgm:presLayoutVars>
      </dgm:prSet>
      <dgm:spPr/>
    </dgm:pt>
    <dgm:pt modelId="{8703CFA6-C044-4212-B513-E589BD257AB3}" type="pres">
      <dgm:prSet presAssocID="{27C1E45D-2DA2-463B-B1F3-218AE51E0402}" presName="sibTrans" presStyleLbl="sibTrans2D1" presStyleIdx="0" presStyleCnt="1"/>
      <dgm:spPr/>
    </dgm:pt>
    <dgm:pt modelId="{FEDA71E1-6786-4F9C-9B38-1DFE3C4EB10F}" type="pres">
      <dgm:prSet presAssocID="{27C1E45D-2DA2-463B-B1F3-218AE51E0402}" presName="connectorText" presStyleLbl="sibTrans2D1" presStyleIdx="0" presStyleCnt="1"/>
      <dgm:spPr/>
    </dgm:pt>
    <dgm:pt modelId="{B3EE219E-0051-4C29-8FB1-532A5D00F3F4}" type="pres">
      <dgm:prSet presAssocID="{53CA0D74-E718-4362-A431-5CFF2D873020}" presName="node" presStyleLbl="node1" presStyleIdx="1" presStyleCnt="2">
        <dgm:presLayoutVars>
          <dgm:bulletEnabled val="1"/>
        </dgm:presLayoutVars>
      </dgm:prSet>
      <dgm:spPr/>
    </dgm:pt>
  </dgm:ptLst>
  <dgm:cxnLst>
    <dgm:cxn modelId="{3AC3140E-F5CC-48E7-98F7-2A83938D0D1D}" type="presOf" srcId="{53CA0D74-E718-4362-A431-5CFF2D873020}" destId="{B3EE219E-0051-4C29-8FB1-532A5D00F3F4}" srcOrd="0" destOrd="0" presId="urn:microsoft.com/office/officeart/2005/8/layout/process1"/>
    <dgm:cxn modelId="{F3A39F12-8103-47D4-8143-D16204AD771D}" type="presOf" srcId="{EFE4347C-7568-46B6-B3D7-A36B3D7FA833}" destId="{C8571199-BC24-4B4A-9CDE-25E86C05BD1F}" srcOrd="0" destOrd="0" presId="urn:microsoft.com/office/officeart/2005/8/layout/process1"/>
    <dgm:cxn modelId="{D311B241-7109-4612-AE68-909D00BFAB73}" type="presOf" srcId="{27C1E45D-2DA2-463B-B1F3-218AE51E0402}" destId="{8703CFA6-C044-4212-B513-E589BD257AB3}" srcOrd="0" destOrd="0" presId="urn:microsoft.com/office/officeart/2005/8/layout/process1"/>
    <dgm:cxn modelId="{E1604444-7ACE-43FC-991A-D4BDE3F003E4}" type="presOf" srcId="{27C1E45D-2DA2-463B-B1F3-218AE51E0402}" destId="{FEDA71E1-6786-4F9C-9B38-1DFE3C4EB10F}" srcOrd="1" destOrd="0" presId="urn:microsoft.com/office/officeart/2005/8/layout/process1"/>
    <dgm:cxn modelId="{08B50850-6F3C-4858-9DDD-4CAFDEB37B89}" srcId="{EFE4347C-7568-46B6-B3D7-A36B3D7FA833}" destId="{9B3953F2-1DDB-457C-8DE7-8E047D2C094C}" srcOrd="0" destOrd="0" parTransId="{44CA4219-2F6D-4E16-BD8A-BAAED7B9ECED}" sibTransId="{27C1E45D-2DA2-463B-B1F3-218AE51E0402}"/>
    <dgm:cxn modelId="{3E83219A-B068-41E0-B7C8-9D35E3389394}" srcId="{EFE4347C-7568-46B6-B3D7-A36B3D7FA833}" destId="{53CA0D74-E718-4362-A431-5CFF2D873020}" srcOrd="1" destOrd="0" parTransId="{4E4C27D0-E6CA-4AD9-B0E9-DBD98A073064}" sibTransId="{52170DC6-6A8D-49C2-BA0E-0AE973AF8FAD}"/>
    <dgm:cxn modelId="{1ED557E2-6771-4CBF-8788-61849F32D1B6}" type="presOf" srcId="{9B3953F2-1DDB-457C-8DE7-8E047D2C094C}" destId="{597CD912-FBBA-4BD2-A8F1-02BEE4775565}" srcOrd="0" destOrd="0" presId="urn:microsoft.com/office/officeart/2005/8/layout/process1"/>
    <dgm:cxn modelId="{23435C3D-479B-454D-BD47-22DBAD9E78F3}" type="presParOf" srcId="{C8571199-BC24-4B4A-9CDE-25E86C05BD1F}" destId="{597CD912-FBBA-4BD2-A8F1-02BEE4775565}" srcOrd="0" destOrd="0" presId="urn:microsoft.com/office/officeart/2005/8/layout/process1"/>
    <dgm:cxn modelId="{70E2C85F-F179-4796-B893-40F6166A7682}" type="presParOf" srcId="{C8571199-BC24-4B4A-9CDE-25E86C05BD1F}" destId="{8703CFA6-C044-4212-B513-E589BD257AB3}" srcOrd="1" destOrd="0" presId="urn:microsoft.com/office/officeart/2005/8/layout/process1"/>
    <dgm:cxn modelId="{B7823424-9444-4E08-91D1-A76E468E7655}" type="presParOf" srcId="{8703CFA6-C044-4212-B513-E589BD257AB3}" destId="{FEDA71E1-6786-4F9C-9B38-1DFE3C4EB10F}" srcOrd="0" destOrd="0" presId="urn:microsoft.com/office/officeart/2005/8/layout/process1"/>
    <dgm:cxn modelId="{4884C33B-BCB2-4D29-B561-437D049156F9}" type="presParOf" srcId="{C8571199-BC24-4B4A-9CDE-25E86C05BD1F}" destId="{B3EE219E-0051-4C29-8FB1-532A5D00F3F4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24D5C3-6A01-4AC7-82F6-8D3A392D2398}">
      <dsp:nvSpPr>
        <dsp:cNvPr id="0" name=""/>
        <dsp:cNvSpPr/>
      </dsp:nvSpPr>
      <dsp:spPr>
        <a:xfrm>
          <a:off x="134291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12F03B-9171-4200-97D8-BF9FB5D18823}">
      <dsp:nvSpPr>
        <dsp:cNvPr id="0" name=""/>
        <dsp:cNvSpPr/>
      </dsp:nvSpPr>
      <dsp:spPr>
        <a:xfrm>
          <a:off x="615713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u="sng" kern="1200" dirty="0">
              <a:solidFill>
                <a:schemeClr val="accent1"/>
              </a:solidFill>
            </a:rPr>
            <a:t>Mission</a:t>
          </a:r>
          <a:r>
            <a:rPr lang="en-US" sz="2700" kern="1200" dirty="0">
              <a:solidFill>
                <a:schemeClr val="accent1"/>
              </a:solidFill>
            </a:rPr>
            <a:t>: </a:t>
          </a:r>
          <a:r>
            <a:rPr lang="en-US" sz="2700" kern="1200" dirty="0"/>
            <a:t>To work together with families and individuals to promote self-sufficiency and personal independence and to strengthen and preserve families. </a:t>
          </a:r>
        </a:p>
      </dsp:txBody>
      <dsp:txXfrm>
        <a:off x="696297" y="538547"/>
        <a:ext cx="4171627" cy="2590157"/>
      </dsp:txXfrm>
    </dsp:sp>
    <dsp:sp modelId="{60566DED-85C5-4EA6-8EB7-0985D6C076C8}">
      <dsp:nvSpPr>
        <dsp:cNvPr id="0" name=""/>
        <dsp:cNvSpPr/>
      </dsp:nvSpPr>
      <dsp:spPr>
        <a:xfrm>
          <a:off x="5429930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5FF09D-155C-4E60-98B2-140FD4B213E4}">
      <dsp:nvSpPr>
        <dsp:cNvPr id="0" name=""/>
        <dsp:cNvSpPr/>
      </dsp:nvSpPr>
      <dsp:spPr>
        <a:xfrm>
          <a:off x="5911352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u="sng" kern="1200" dirty="0">
              <a:solidFill>
                <a:schemeClr val="accent1"/>
              </a:solidFill>
            </a:rPr>
            <a:t>Vision</a:t>
          </a:r>
          <a:r>
            <a:rPr lang="en-US" sz="2700" kern="1200" dirty="0">
              <a:solidFill>
                <a:schemeClr val="accent1"/>
              </a:solidFill>
            </a:rPr>
            <a:t>: </a:t>
          </a:r>
          <a:r>
            <a:rPr lang="en-US" sz="2700" kern="1200" dirty="0"/>
            <a:t>Family Connections are ALWAYS Preserved and Strengthened. </a:t>
          </a:r>
        </a:p>
      </dsp:txBody>
      <dsp:txXfrm>
        <a:off x="5991936" y="538547"/>
        <a:ext cx="4171627" cy="25901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EDE7AC-26AE-4EF8-8D84-1FED4C1E0242}">
      <dsp:nvSpPr>
        <dsp:cNvPr id="0" name=""/>
        <dsp:cNvSpPr/>
      </dsp:nvSpPr>
      <dsp:spPr>
        <a:xfrm>
          <a:off x="1388" y="685269"/>
          <a:ext cx="1745163" cy="7775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2017 &amp; 2018</a:t>
          </a:r>
        </a:p>
      </dsp:txBody>
      <dsp:txXfrm>
        <a:off x="1388" y="685269"/>
        <a:ext cx="1745163" cy="518400"/>
      </dsp:txXfrm>
    </dsp:sp>
    <dsp:sp modelId="{4DA987B6-3879-4024-810A-82B36FD2ACA5}">
      <dsp:nvSpPr>
        <dsp:cNvPr id="0" name=""/>
        <dsp:cNvSpPr/>
      </dsp:nvSpPr>
      <dsp:spPr>
        <a:xfrm>
          <a:off x="358831" y="1203669"/>
          <a:ext cx="1745163" cy="24623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accent1"/>
              </a:solidFill>
            </a:rPr>
            <a:t>SERVICES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800" kern="1200" dirty="0"/>
            <a:t>Development as Provider  of Behavioral Health Services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800" kern="1200" dirty="0"/>
        </a:p>
      </dsp:txBody>
      <dsp:txXfrm>
        <a:off x="409945" y="1254783"/>
        <a:ext cx="1642935" cy="2360171"/>
      </dsp:txXfrm>
    </dsp:sp>
    <dsp:sp modelId="{6178F456-D184-4F04-8689-85938673DDD9}">
      <dsp:nvSpPr>
        <dsp:cNvPr id="0" name=""/>
        <dsp:cNvSpPr/>
      </dsp:nvSpPr>
      <dsp:spPr>
        <a:xfrm>
          <a:off x="2011112" y="727221"/>
          <a:ext cx="560868" cy="4344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2011112" y="814120"/>
        <a:ext cx="430520" cy="260697"/>
      </dsp:txXfrm>
    </dsp:sp>
    <dsp:sp modelId="{7B61AB74-A81E-4ACE-AF8D-D725B2E7BF33}">
      <dsp:nvSpPr>
        <dsp:cNvPr id="0" name=""/>
        <dsp:cNvSpPr/>
      </dsp:nvSpPr>
      <dsp:spPr>
        <a:xfrm>
          <a:off x="2804794" y="685269"/>
          <a:ext cx="1745163" cy="7775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2019 &amp; 2020</a:t>
          </a:r>
        </a:p>
      </dsp:txBody>
      <dsp:txXfrm>
        <a:off x="2804794" y="685269"/>
        <a:ext cx="1745163" cy="518400"/>
      </dsp:txXfrm>
    </dsp:sp>
    <dsp:sp modelId="{1F1A9D76-38F4-41C8-8AC4-78F4ECAC0B7C}">
      <dsp:nvSpPr>
        <dsp:cNvPr id="0" name=""/>
        <dsp:cNvSpPr/>
      </dsp:nvSpPr>
      <dsp:spPr>
        <a:xfrm>
          <a:off x="3162237" y="1203669"/>
          <a:ext cx="1745163" cy="24623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accent1"/>
              </a:solidFill>
            </a:rPr>
            <a:t>APPROACH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800" kern="1200" dirty="0"/>
            <a:t>Focus on Practice and Reduction of Placements for children, youth &amp; adults</a:t>
          </a:r>
        </a:p>
      </dsp:txBody>
      <dsp:txXfrm>
        <a:off x="3213351" y="1254783"/>
        <a:ext cx="1642935" cy="2360171"/>
      </dsp:txXfrm>
    </dsp:sp>
    <dsp:sp modelId="{7142BDA8-6EE5-480A-94C5-23DBCD52E4A8}">
      <dsp:nvSpPr>
        <dsp:cNvPr id="0" name=""/>
        <dsp:cNvSpPr/>
      </dsp:nvSpPr>
      <dsp:spPr>
        <a:xfrm>
          <a:off x="4814517" y="727221"/>
          <a:ext cx="560868" cy="4344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4814517" y="814120"/>
        <a:ext cx="430520" cy="260697"/>
      </dsp:txXfrm>
    </dsp:sp>
    <dsp:sp modelId="{64E414CB-8F69-4311-A47B-AA9F48D73588}">
      <dsp:nvSpPr>
        <dsp:cNvPr id="0" name=""/>
        <dsp:cNvSpPr/>
      </dsp:nvSpPr>
      <dsp:spPr>
        <a:xfrm>
          <a:off x="5608199" y="685269"/>
          <a:ext cx="1745163" cy="7775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2021 &amp; 2022</a:t>
          </a:r>
        </a:p>
      </dsp:txBody>
      <dsp:txXfrm>
        <a:off x="5608199" y="685269"/>
        <a:ext cx="1745163" cy="518400"/>
      </dsp:txXfrm>
    </dsp:sp>
    <dsp:sp modelId="{FBCF3427-C1C8-4096-8390-0A5CE63D0877}">
      <dsp:nvSpPr>
        <dsp:cNvPr id="0" name=""/>
        <dsp:cNvSpPr/>
      </dsp:nvSpPr>
      <dsp:spPr>
        <a:xfrm>
          <a:off x="5965642" y="1203669"/>
          <a:ext cx="1745163" cy="24623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accent1"/>
              </a:solidFill>
            </a:rPr>
            <a:t>PREVENTION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800" kern="1200" dirty="0"/>
            <a:t>Focus on earlier intervention and Stabilization of Services</a:t>
          </a:r>
        </a:p>
      </dsp:txBody>
      <dsp:txXfrm>
        <a:off x="6016756" y="1254783"/>
        <a:ext cx="1642935" cy="2360171"/>
      </dsp:txXfrm>
    </dsp:sp>
    <dsp:sp modelId="{4FC6C3D0-C4D8-4285-9F60-DF938163DC51}">
      <dsp:nvSpPr>
        <dsp:cNvPr id="0" name=""/>
        <dsp:cNvSpPr/>
      </dsp:nvSpPr>
      <dsp:spPr>
        <a:xfrm>
          <a:off x="7617923" y="727221"/>
          <a:ext cx="560868" cy="4344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7617923" y="814120"/>
        <a:ext cx="430520" cy="260697"/>
      </dsp:txXfrm>
    </dsp:sp>
    <dsp:sp modelId="{3A16F00A-6BE9-492C-ACD0-FE1830BF1C12}">
      <dsp:nvSpPr>
        <dsp:cNvPr id="0" name=""/>
        <dsp:cNvSpPr/>
      </dsp:nvSpPr>
      <dsp:spPr>
        <a:xfrm>
          <a:off x="8411604" y="685269"/>
          <a:ext cx="1745163" cy="7775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2023</a:t>
          </a:r>
        </a:p>
      </dsp:txBody>
      <dsp:txXfrm>
        <a:off x="8411604" y="685269"/>
        <a:ext cx="1745163" cy="518400"/>
      </dsp:txXfrm>
    </dsp:sp>
    <dsp:sp modelId="{B441215E-49EF-4C10-8E55-8D58815CA29E}">
      <dsp:nvSpPr>
        <dsp:cNvPr id="0" name=""/>
        <dsp:cNvSpPr/>
      </dsp:nvSpPr>
      <dsp:spPr>
        <a:xfrm>
          <a:off x="8769047" y="1203669"/>
          <a:ext cx="1745163" cy="24623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accent1"/>
              </a:solidFill>
            </a:rPr>
            <a:t>WELLBEING</a:t>
          </a:r>
          <a:r>
            <a:rPr lang="en-US" sz="1800" kern="1200" dirty="0"/>
            <a:t>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800" kern="1200" dirty="0"/>
            <a:t>Focus on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800" kern="1200" dirty="0"/>
            <a:t>Internal and external Wellbeing and Stabilization</a:t>
          </a:r>
        </a:p>
      </dsp:txBody>
      <dsp:txXfrm>
        <a:off x="8820161" y="1254783"/>
        <a:ext cx="1642935" cy="23601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55212D-B151-4C8F-B361-1FBEB5271E71}">
      <dsp:nvSpPr>
        <dsp:cNvPr id="0" name=""/>
        <dsp:cNvSpPr/>
      </dsp:nvSpPr>
      <dsp:spPr>
        <a:xfrm>
          <a:off x="0" y="142784"/>
          <a:ext cx="9278224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093" tIns="604012" rIns="720093" bIns="206248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 1% decrease from 2022 Budget</a:t>
          </a:r>
        </a:p>
      </dsp:txBody>
      <dsp:txXfrm>
        <a:off x="0" y="142784"/>
        <a:ext cx="9278224" cy="1360800"/>
      </dsp:txXfrm>
    </dsp:sp>
    <dsp:sp modelId="{BDFD3A2A-2AAB-4DEE-A303-A0EA56205E8A}">
      <dsp:nvSpPr>
        <dsp:cNvPr id="0" name=""/>
        <dsp:cNvSpPr/>
      </dsp:nvSpPr>
      <dsp:spPr>
        <a:xfrm>
          <a:off x="463911" y="33329"/>
          <a:ext cx="5815275" cy="5817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5486" tIns="0" rIns="245486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Total Budget Request: $47,004,673</a:t>
          </a:r>
        </a:p>
      </dsp:txBody>
      <dsp:txXfrm>
        <a:off x="492311" y="61729"/>
        <a:ext cx="5758475" cy="524975"/>
      </dsp:txXfrm>
    </dsp:sp>
    <dsp:sp modelId="{8C20417A-51E6-4C33-A75A-B7E1312CF546}">
      <dsp:nvSpPr>
        <dsp:cNvPr id="0" name=""/>
        <dsp:cNvSpPr/>
      </dsp:nvSpPr>
      <dsp:spPr>
        <a:xfrm>
          <a:off x="0" y="1810466"/>
          <a:ext cx="9278224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093" tIns="604012" rIns="720093" bIns="206248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No new tax levy</a:t>
          </a:r>
        </a:p>
      </dsp:txBody>
      <dsp:txXfrm>
        <a:off x="0" y="1810466"/>
        <a:ext cx="9278224" cy="1360800"/>
      </dsp:txXfrm>
    </dsp:sp>
    <dsp:sp modelId="{BBBF395E-3B0E-490D-9626-DA8D889516AB}">
      <dsp:nvSpPr>
        <dsp:cNvPr id="0" name=""/>
        <dsp:cNvSpPr/>
      </dsp:nvSpPr>
      <dsp:spPr>
        <a:xfrm>
          <a:off x="463911" y="1676384"/>
          <a:ext cx="5773254" cy="60640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5486" tIns="0" rIns="245486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Total Levy: $8,808,190       </a:t>
          </a:r>
        </a:p>
      </dsp:txBody>
      <dsp:txXfrm>
        <a:off x="493513" y="1705986"/>
        <a:ext cx="5714050" cy="5471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768200-96D8-4A30-8C16-365F06DD8587}">
      <dsp:nvSpPr>
        <dsp:cNvPr id="0" name=""/>
        <dsp:cNvSpPr/>
      </dsp:nvSpPr>
      <dsp:spPr>
        <a:xfrm>
          <a:off x="6835249" y="935972"/>
          <a:ext cx="2479368" cy="2479827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DC4406-1BAD-4607-96AC-27070226096D}">
      <dsp:nvSpPr>
        <dsp:cNvPr id="0" name=""/>
        <dsp:cNvSpPr/>
      </dsp:nvSpPr>
      <dsp:spPr>
        <a:xfrm>
          <a:off x="6866764" y="980551"/>
          <a:ext cx="2314723" cy="231447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2023 FTE’s</a:t>
          </a:r>
        </a:p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247.16</a:t>
          </a:r>
        </a:p>
      </dsp:txBody>
      <dsp:txXfrm>
        <a:off x="7197669" y="1311253"/>
        <a:ext cx="1652912" cy="1653073"/>
      </dsp:txXfrm>
    </dsp:sp>
    <dsp:sp modelId="{7FA3C988-33C6-43E0-8823-E5671881C05A}">
      <dsp:nvSpPr>
        <dsp:cNvPr id="0" name=""/>
        <dsp:cNvSpPr/>
      </dsp:nvSpPr>
      <dsp:spPr>
        <a:xfrm rot="2700000">
          <a:off x="4275737" y="938970"/>
          <a:ext cx="2473396" cy="2473396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98A9F70-7256-4283-ACAA-CDE16578F2A8}">
      <dsp:nvSpPr>
        <dsp:cNvPr id="0" name=""/>
        <dsp:cNvSpPr/>
      </dsp:nvSpPr>
      <dsp:spPr>
        <a:xfrm>
          <a:off x="4355074" y="1018648"/>
          <a:ext cx="2314723" cy="231447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# New FTE’s</a:t>
          </a:r>
        </a:p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6</a:t>
          </a:r>
        </a:p>
      </dsp:txBody>
      <dsp:txXfrm>
        <a:off x="4685979" y="1349349"/>
        <a:ext cx="1652912" cy="1653073"/>
      </dsp:txXfrm>
    </dsp:sp>
    <dsp:sp modelId="{E1655069-2432-44C0-96FC-E2EEB998EE38}">
      <dsp:nvSpPr>
        <dsp:cNvPr id="0" name=""/>
        <dsp:cNvSpPr/>
      </dsp:nvSpPr>
      <dsp:spPr>
        <a:xfrm rot="2700000">
          <a:off x="1713238" y="938970"/>
          <a:ext cx="2473396" cy="2473396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091B04-45E9-4285-A8BD-B15BA5289784}">
      <dsp:nvSpPr>
        <dsp:cNvPr id="0" name=""/>
        <dsp:cNvSpPr/>
      </dsp:nvSpPr>
      <dsp:spPr>
        <a:xfrm>
          <a:off x="1792575" y="1018648"/>
          <a:ext cx="2314723" cy="231447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2022 FTE’s</a:t>
          </a:r>
        </a:p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241.16</a:t>
          </a:r>
        </a:p>
      </dsp:txBody>
      <dsp:txXfrm>
        <a:off x="2123480" y="1349349"/>
        <a:ext cx="1652912" cy="165307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833390-26D7-4A62-9310-77C74807BCD1}">
      <dsp:nvSpPr>
        <dsp:cNvPr id="0" name=""/>
        <dsp:cNvSpPr/>
      </dsp:nvSpPr>
      <dsp:spPr>
        <a:xfrm>
          <a:off x="3286" y="347597"/>
          <a:ext cx="3203971" cy="883917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>
              <a:solidFill>
                <a:schemeClr val="accent1"/>
              </a:solidFill>
            </a:rPr>
            <a:t>Operations</a:t>
          </a:r>
        </a:p>
      </dsp:txBody>
      <dsp:txXfrm>
        <a:off x="3286" y="347597"/>
        <a:ext cx="3203971" cy="883917"/>
      </dsp:txXfrm>
    </dsp:sp>
    <dsp:sp modelId="{4535941A-3D52-4AE2-BC91-533DD0776896}">
      <dsp:nvSpPr>
        <dsp:cNvPr id="0" name=""/>
        <dsp:cNvSpPr/>
      </dsp:nvSpPr>
      <dsp:spPr>
        <a:xfrm>
          <a:off x="0" y="1076141"/>
          <a:ext cx="3203971" cy="3269048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Records Manager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Resource Specialist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.5 Data Specialist</a:t>
          </a:r>
        </a:p>
      </dsp:txBody>
      <dsp:txXfrm>
        <a:off x="0" y="1076141"/>
        <a:ext cx="3203971" cy="3269048"/>
      </dsp:txXfrm>
    </dsp:sp>
    <dsp:sp modelId="{7AD1DD4F-8BA5-4C9A-9CE8-3597EA93A74F}">
      <dsp:nvSpPr>
        <dsp:cNvPr id="0" name=""/>
        <dsp:cNvSpPr/>
      </dsp:nvSpPr>
      <dsp:spPr>
        <a:xfrm>
          <a:off x="3655814" y="339976"/>
          <a:ext cx="3203971" cy="914402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>
              <a:solidFill>
                <a:schemeClr val="accent1"/>
              </a:solidFill>
            </a:rPr>
            <a:t>Family Services</a:t>
          </a:r>
        </a:p>
      </dsp:txBody>
      <dsp:txXfrm>
        <a:off x="3655814" y="339976"/>
        <a:ext cx="3203971" cy="914402"/>
      </dsp:txXfrm>
    </dsp:sp>
    <dsp:sp modelId="{2202EA1A-9CD6-4FE2-BDA6-ABCF4DEFF3C8}">
      <dsp:nvSpPr>
        <dsp:cNvPr id="0" name=""/>
        <dsp:cNvSpPr/>
      </dsp:nvSpPr>
      <dsp:spPr>
        <a:xfrm>
          <a:off x="3655814" y="1048037"/>
          <a:ext cx="3203971" cy="3269048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Social Worker - Access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.5 Juvenile Detention Worker</a:t>
          </a:r>
        </a:p>
      </dsp:txBody>
      <dsp:txXfrm>
        <a:off x="3655814" y="1048037"/>
        <a:ext cx="3203971" cy="3269048"/>
      </dsp:txXfrm>
    </dsp:sp>
    <dsp:sp modelId="{F326FAD9-8640-4CCE-8B40-4BAB42F3367C}">
      <dsp:nvSpPr>
        <dsp:cNvPr id="0" name=""/>
        <dsp:cNvSpPr/>
      </dsp:nvSpPr>
      <dsp:spPr>
        <a:xfrm>
          <a:off x="7308342" y="331812"/>
          <a:ext cx="3203971" cy="947058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>
              <a:solidFill>
                <a:schemeClr val="accent1"/>
              </a:solidFill>
            </a:rPr>
            <a:t>Behavioral Health</a:t>
          </a:r>
        </a:p>
      </dsp:txBody>
      <dsp:txXfrm>
        <a:off x="7308342" y="331812"/>
        <a:ext cx="3203971" cy="947058"/>
      </dsp:txXfrm>
    </dsp:sp>
    <dsp:sp modelId="{58302410-4FD5-4A03-BDD2-F7C8D338B944}">
      <dsp:nvSpPr>
        <dsp:cNvPr id="0" name=""/>
        <dsp:cNvSpPr/>
      </dsp:nvSpPr>
      <dsp:spPr>
        <a:xfrm>
          <a:off x="7308342" y="1056201"/>
          <a:ext cx="3203971" cy="3269048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Social Worker - Crisis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Peer Specialist - Crisis</a:t>
          </a:r>
        </a:p>
      </dsp:txBody>
      <dsp:txXfrm>
        <a:off x="7308342" y="1056201"/>
        <a:ext cx="3203971" cy="326904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1C8F44-6E3A-42D9-A060-31ACAE11CAE8}">
      <dsp:nvSpPr>
        <dsp:cNvPr id="0" name=""/>
        <dsp:cNvSpPr/>
      </dsp:nvSpPr>
      <dsp:spPr>
        <a:xfrm>
          <a:off x="0" y="226496"/>
          <a:ext cx="10972800" cy="9817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611" tIns="270764" rIns="85161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dirty="0"/>
            <a:t>Social Work Supervisor - Crisis to </a:t>
          </a:r>
          <a:r>
            <a:rPr lang="en-US" sz="1800" b="1" kern="1200" dirty="0"/>
            <a:t>Social Work Manager </a:t>
          </a:r>
          <a:r>
            <a:rPr lang="en-US" sz="1800" b="0" kern="1200" dirty="0"/>
            <a:t>- Crisis</a:t>
          </a:r>
          <a:endParaRPr lang="en-US" sz="1800" kern="1200" dirty="0"/>
        </a:p>
      </dsp:txBody>
      <dsp:txXfrm>
        <a:off x="47927" y="274423"/>
        <a:ext cx="10876946" cy="885926"/>
      </dsp:txXfrm>
    </dsp:sp>
    <dsp:sp modelId="{ED9529E8-9E52-427C-8BB9-D7B79DF7D651}">
      <dsp:nvSpPr>
        <dsp:cNvPr id="0" name=""/>
        <dsp:cNvSpPr/>
      </dsp:nvSpPr>
      <dsp:spPr>
        <a:xfrm>
          <a:off x="548640" y="34616"/>
          <a:ext cx="7680960" cy="383760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accent1"/>
              </a:solidFill>
            </a:rPr>
            <a:t>Behavioral Health</a:t>
          </a:r>
        </a:p>
      </dsp:txBody>
      <dsp:txXfrm>
        <a:off x="567374" y="53350"/>
        <a:ext cx="7643492" cy="346292"/>
      </dsp:txXfrm>
    </dsp:sp>
    <dsp:sp modelId="{13BB99D1-18BE-4337-909E-38A8F535D456}">
      <dsp:nvSpPr>
        <dsp:cNvPr id="0" name=""/>
        <dsp:cNvSpPr/>
      </dsp:nvSpPr>
      <dsp:spPr>
        <a:xfrm>
          <a:off x="0" y="1465163"/>
          <a:ext cx="10972800" cy="12734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-256642"/>
              <a:satOff val="0"/>
              <a:lumOff val="169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611" tIns="270764" rIns="85161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Fiscal Associate III to </a:t>
          </a:r>
          <a:r>
            <a:rPr lang="en-US" sz="1800" b="1" kern="1200" dirty="0"/>
            <a:t>Accountant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dirty="0"/>
            <a:t>Administrative Specialist I to </a:t>
          </a:r>
          <a:r>
            <a:rPr lang="en-US" sz="1800" b="1" kern="1200" dirty="0"/>
            <a:t>Resource Specialist </a:t>
          </a:r>
          <a:r>
            <a:rPr lang="en-US" sz="1800" b="0" kern="1200" dirty="0"/>
            <a:t>(12 FTE’s)</a:t>
          </a:r>
        </a:p>
      </dsp:txBody>
      <dsp:txXfrm>
        <a:off x="62164" y="1527327"/>
        <a:ext cx="10848472" cy="1149117"/>
      </dsp:txXfrm>
    </dsp:sp>
    <dsp:sp modelId="{3DAC74FD-5F35-4547-832E-0B30CEF31836}">
      <dsp:nvSpPr>
        <dsp:cNvPr id="0" name=""/>
        <dsp:cNvSpPr/>
      </dsp:nvSpPr>
      <dsp:spPr>
        <a:xfrm>
          <a:off x="548640" y="1278477"/>
          <a:ext cx="7680960" cy="383760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accent1"/>
              </a:solidFill>
            </a:rPr>
            <a:t>Fiscal &amp; Operations</a:t>
          </a:r>
        </a:p>
      </dsp:txBody>
      <dsp:txXfrm>
        <a:off x="567374" y="1297211"/>
        <a:ext cx="7643492" cy="346292"/>
      </dsp:txXfrm>
    </dsp:sp>
    <dsp:sp modelId="{9F5F1CA1-17D7-45F9-9C5B-B79119C793F2}">
      <dsp:nvSpPr>
        <dsp:cNvPr id="0" name=""/>
        <dsp:cNvSpPr/>
      </dsp:nvSpPr>
      <dsp:spPr>
        <a:xfrm>
          <a:off x="0" y="3005882"/>
          <a:ext cx="10972800" cy="107430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611" tIns="270764" rIns="85161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Senior Social Worker- Access to </a:t>
          </a:r>
          <a:r>
            <a:rPr lang="en-US" sz="1800" b="1" kern="1200" dirty="0"/>
            <a:t>Social Work Supervisor Access</a:t>
          </a:r>
          <a:endParaRPr lang="en-US" sz="1800" kern="1200" dirty="0"/>
        </a:p>
      </dsp:txBody>
      <dsp:txXfrm>
        <a:off x="52443" y="3058325"/>
        <a:ext cx="10867914" cy="969415"/>
      </dsp:txXfrm>
    </dsp:sp>
    <dsp:sp modelId="{CCABD718-7175-4A52-8AFA-3E97AB0403E0}">
      <dsp:nvSpPr>
        <dsp:cNvPr id="0" name=""/>
        <dsp:cNvSpPr/>
      </dsp:nvSpPr>
      <dsp:spPr>
        <a:xfrm>
          <a:off x="548640" y="2814002"/>
          <a:ext cx="7680960" cy="383760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accent1"/>
              </a:solidFill>
            </a:rPr>
            <a:t>Family Services</a:t>
          </a:r>
        </a:p>
      </dsp:txBody>
      <dsp:txXfrm>
        <a:off x="567374" y="2832736"/>
        <a:ext cx="7643492" cy="34629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7CD912-FBBA-4BD2-A8F1-02BEE4775565}">
      <dsp:nvSpPr>
        <dsp:cNvPr id="0" name=""/>
        <dsp:cNvSpPr/>
      </dsp:nvSpPr>
      <dsp:spPr>
        <a:xfrm>
          <a:off x="0" y="577047"/>
          <a:ext cx="3533791" cy="2120275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solidFill>
                <a:schemeClr val="accent4"/>
              </a:solidFill>
            </a:rPr>
            <a:t>Juvenile Intake Worker (1.0)</a:t>
          </a:r>
        </a:p>
      </dsp:txBody>
      <dsp:txXfrm>
        <a:off x="62101" y="639148"/>
        <a:ext cx="3409589" cy="1996073"/>
      </dsp:txXfrm>
    </dsp:sp>
    <dsp:sp modelId="{8703CFA6-C044-4212-B513-E589BD257AB3}">
      <dsp:nvSpPr>
        <dsp:cNvPr id="0" name=""/>
        <dsp:cNvSpPr/>
      </dsp:nvSpPr>
      <dsp:spPr>
        <a:xfrm>
          <a:off x="3887585" y="1198995"/>
          <a:ext cx="750042" cy="8763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solidFill>
            <a:schemeClr val="accent4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700" kern="1200"/>
        </a:p>
      </dsp:txBody>
      <dsp:txXfrm>
        <a:off x="3887585" y="1374271"/>
        <a:ext cx="525029" cy="525828"/>
      </dsp:txXfrm>
    </dsp:sp>
    <dsp:sp modelId="{B3EE219E-0051-4C29-8FB1-532A5D00F3F4}">
      <dsp:nvSpPr>
        <dsp:cNvPr id="0" name=""/>
        <dsp:cNvSpPr/>
      </dsp:nvSpPr>
      <dsp:spPr>
        <a:xfrm>
          <a:off x="4948965" y="577047"/>
          <a:ext cx="3533791" cy="2120275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solidFill>
                <a:schemeClr val="accent4"/>
              </a:solidFill>
            </a:rPr>
            <a:t>Case Manager (1.0) – System of Care Program</a:t>
          </a:r>
        </a:p>
      </dsp:txBody>
      <dsp:txXfrm>
        <a:off x="5011066" y="639148"/>
        <a:ext cx="3409589" cy="19960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739ED-1E4D-4A46-A04B-EF42FA68C40D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F3407-7648-4FD0-8252-D71060D08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485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Tom. In 2016 the Department restructured and organized around Wellness and Recovery Services and Administrative Services, creating a Behavioral Health Division, in the response to the need for mental health and substance misuse services, developing a CCS program.  During this same time, we committed to becoming a trauma informed organization and begin earlier intervention for services.  We worked on tweaking and improving our current system.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E0999B-93CB-4133-B277-C364AF67B436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94202-3A5F-4BCC-9B21-726ED2C9EF7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175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Tom. In 2016 the Department restructured and organized around Wellness and Recovery Services and Administrative Services, creating a Behavioral Health Division, in the response to the need for mental health and substance misuse services, developing a CCS program.  During this same time, we committed to becoming a trauma informed organization and begin earlier intervention for services.  We worked on tweaking and improving our current system.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E0999B-93CB-4133-B277-C364AF67B436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94202-3A5F-4BCC-9B21-726ED2C9EF7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779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E4029-7862-4AB2-BAF0-BA883BCA0AC8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8347-F42D-462B-9966-2A9BEF3E3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00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E4029-7862-4AB2-BAF0-BA883BCA0AC8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8347-F42D-462B-9966-2A9BEF3E3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38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E4029-7862-4AB2-BAF0-BA883BCA0AC8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8347-F42D-462B-9966-2A9BEF3E3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80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E4029-7862-4AB2-BAF0-BA883BCA0AC8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8347-F42D-462B-9966-2A9BEF3E3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745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E4029-7862-4AB2-BAF0-BA883BCA0AC8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8347-F42D-462B-9966-2A9BEF3E3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56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E4029-7862-4AB2-BAF0-BA883BCA0AC8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8347-F42D-462B-9966-2A9BEF3E3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869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E4029-7862-4AB2-BAF0-BA883BCA0AC8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8347-F42D-462B-9966-2A9BEF3E3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0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E4029-7862-4AB2-BAF0-BA883BCA0AC8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8347-F42D-462B-9966-2A9BEF3E3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316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E4029-7862-4AB2-BAF0-BA883BCA0AC8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8347-F42D-462B-9966-2A9BEF3E3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202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E4029-7862-4AB2-BAF0-BA883BCA0AC8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8347-F42D-462B-9966-2A9BEF3E3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276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E4029-7862-4AB2-BAF0-BA883BCA0AC8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8347-F42D-462B-9966-2A9BEF3E3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989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E4029-7862-4AB2-BAF0-BA883BCA0AC8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F8347-F42D-462B-9966-2A9BEF3E3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60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0" r:id="rId1"/>
    <p:sldLayoutId id="2147484091" r:id="rId2"/>
    <p:sldLayoutId id="2147484092" r:id="rId3"/>
    <p:sldLayoutId id="2147484093" r:id="rId4"/>
    <p:sldLayoutId id="2147484094" r:id="rId5"/>
    <p:sldLayoutId id="2147484095" r:id="rId6"/>
    <p:sldLayoutId id="2147484096" r:id="rId7"/>
    <p:sldLayoutId id="2147484097" r:id="rId8"/>
    <p:sldLayoutId id="2147484098" r:id="rId9"/>
    <p:sldLayoutId id="2147484099" r:id="rId10"/>
    <p:sldLayoutId id="21474841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7">
            <a:extLst>
              <a:ext uri="{FF2B5EF4-FFF2-40B4-BE49-F238E27FC236}">
                <a16:creationId xmlns:a16="http://schemas.microsoft.com/office/drawing/2014/main" id="{26355CF0-422E-4E6A-95EA-261971F670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8AA5B50B-519E-4763-9EFB-2C80373D1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789091" y="4356608"/>
            <a:ext cx="542047" cy="1997227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298FD7FF-CB14-4A07-B879-0731A1847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783841" y="4214476"/>
            <a:ext cx="369761" cy="1783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EDB9C5-9F98-5887-1CEC-DF715E9A0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8721" y="462266"/>
            <a:ext cx="7935634" cy="4058410"/>
          </a:xfrm>
          <a:ln w="38100">
            <a:solidFill>
              <a:schemeClr val="accent4"/>
            </a:solidFill>
          </a:ln>
          <a:effectLst/>
        </p:spPr>
        <p:txBody>
          <a:bodyPr anchor="ctr" anchorCtr="1">
            <a:normAutofit/>
          </a:bodyPr>
          <a:lstStyle/>
          <a:p>
            <a:pPr algn="l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Eau Claire County Human Services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Initial Overview of Budget 2023</a:t>
            </a:r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CA0D5741-1590-4555-A7A7-DC9B4E2E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951746" y="4122185"/>
            <a:ext cx="201857" cy="1727743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6">
            <a:extLst>
              <a:ext uri="{FF2B5EF4-FFF2-40B4-BE49-F238E27FC236}">
                <a16:creationId xmlns:a16="http://schemas.microsoft.com/office/drawing/2014/main" id="{3E9C0339-B0D3-40BA-96EF-3C1DB738AE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6820" y="4214476"/>
            <a:ext cx="339126" cy="1783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7">
            <a:extLst>
              <a:ext uri="{FF2B5EF4-FFF2-40B4-BE49-F238E27FC236}">
                <a16:creationId xmlns:a16="http://schemas.microsoft.com/office/drawing/2014/main" id="{A4B9A42A-C5B8-4470-8743-670E344205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8739" y="4122186"/>
            <a:ext cx="201857" cy="1727743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Rectangle 8">
            <a:extLst>
              <a:ext uri="{FF2B5EF4-FFF2-40B4-BE49-F238E27FC236}">
                <a16:creationId xmlns:a16="http://schemas.microsoft.com/office/drawing/2014/main" id="{EDB12AFC-55F8-4AE8-9351-0F38D0C5D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51447" y="4122187"/>
            <a:ext cx="7978524" cy="16478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A1CA2D-E1C1-5AF5-00B9-44037C9F0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6557" y="4876799"/>
            <a:ext cx="7659688" cy="589121"/>
          </a:xfrm>
        </p:spPr>
        <p:txBody>
          <a:bodyPr anchor="ctr">
            <a:normAutofit/>
          </a:bodyPr>
          <a:lstStyle/>
          <a:p>
            <a:pPr algn="l"/>
            <a:r>
              <a:rPr lang="en-US" sz="3200" dirty="0">
                <a:solidFill>
                  <a:srgbClr val="FEFFFF"/>
                </a:solidFill>
              </a:rPr>
              <a:t>Human Services Board Meeting</a:t>
            </a:r>
          </a:p>
        </p:txBody>
      </p:sp>
      <p:sp>
        <p:nvSpPr>
          <p:cNvPr id="22" name="Rectangle 8">
            <a:extLst>
              <a:ext uri="{FF2B5EF4-FFF2-40B4-BE49-F238E27FC236}">
                <a16:creationId xmlns:a16="http://schemas.microsoft.com/office/drawing/2014/main" id="{C58506DD-7B3D-4594-846B-F78590BE9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065946" y="4356608"/>
            <a:ext cx="3122079" cy="164110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945102-73E5-EEA3-3BD7-CC4CBBB973DA}"/>
              </a:ext>
            </a:extLst>
          </p:cNvPr>
          <p:cNvSpPr txBox="1"/>
          <p:nvPr/>
        </p:nvSpPr>
        <p:spPr>
          <a:xfrm>
            <a:off x="9859788" y="5465919"/>
            <a:ext cx="1534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July 11</a:t>
            </a:r>
            <a:r>
              <a:rPr lang="en-US" baseline="30000" dirty="0">
                <a:solidFill>
                  <a:schemeClr val="accent4"/>
                </a:solidFill>
              </a:rPr>
              <a:t>th</a:t>
            </a:r>
            <a:r>
              <a:rPr lang="en-US" dirty="0">
                <a:solidFill>
                  <a:schemeClr val="accent4"/>
                </a:solidFill>
              </a:rPr>
              <a:t>, 2022</a:t>
            </a:r>
          </a:p>
        </p:txBody>
      </p:sp>
    </p:spTree>
    <p:extLst>
      <p:ext uri="{BB962C8B-B14F-4D97-AF65-F5344CB8AC3E}">
        <p14:creationId xmlns:p14="http://schemas.microsoft.com/office/powerpoint/2010/main" val="727149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3863A-D00E-4645-B062-B1CAC7901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08" y="159391"/>
            <a:ext cx="10515599" cy="545459"/>
          </a:xfrm>
        </p:spPr>
        <p:txBody>
          <a:bodyPr vert="horz" lIns="91440" tIns="45720" rIns="91440" bIns="45720" rtlCol="0" anchor="b">
            <a:noAutofit/>
          </a:bodyPr>
          <a:lstStyle/>
          <a:p>
            <a:fld id="{E97799C9-84D9-46D2-A11E-BCF8A720529D}" type="slidenum">
              <a:rPr lang="en-US"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pPr/>
              <a:t>10</a:t>
            </a:fld>
            <a:r>
              <a:rPr lang="en-US" sz="32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 </a:t>
            </a:r>
            <a:r>
              <a:rPr lang="en-US" sz="3200" b="1" dirty="0">
                <a:solidFill>
                  <a:schemeClr val="accent1"/>
                </a:solidFill>
              </a:rPr>
              <a:t>Program 2: Institutional Care</a:t>
            </a:r>
            <a:endParaRPr lang="en-US" sz="4800" b="1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698C403C-A631-C58B-3127-F6869E7E4A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0005363"/>
              </p:ext>
            </p:extLst>
          </p:nvPr>
        </p:nvGraphicFramePr>
        <p:xfrm>
          <a:off x="1981200" y="938620"/>
          <a:ext cx="8229600" cy="3931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B62F288-A202-F6E2-E4B7-93EA5BD00C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539315"/>
              </p:ext>
            </p:extLst>
          </p:nvPr>
        </p:nvGraphicFramePr>
        <p:xfrm>
          <a:off x="152401" y="5154100"/>
          <a:ext cx="11887198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14442">
                  <a:extLst>
                    <a:ext uri="{9D8B030D-6E8A-4147-A177-3AD203B41FA5}">
                      <a16:colId xmlns:a16="http://schemas.microsoft.com/office/drawing/2014/main" val="4166326105"/>
                    </a:ext>
                  </a:extLst>
                </a:gridCol>
                <a:gridCol w="765886">
                  <a:extLst>
                    <a:ext uri="{9D8B030D-6E8A-4147-A177-3AD203B41FA5}">
                      <a16:colId xmlns:a16="http://schemas.microsoft.com/office/drawing/2014/main" val="2561210271"/>
                    </a:ext>
                  </a:extLst>
                </a:gridCol>
                <a:gridCol w="765886">
                  <a:extLst>
                    <a:ext uri="{9D8B030D-6E8A-4147-A177-3AD203B41FA5}">
                      <a16:colId xmlns:a16="http://schemas.microsoft.com/office/drawing/2014/main" val="245876907"/>
                    </a:ext>
                  </a:extLst>
                </a:gridCol>
                <a:gridCol w="765886">
                  <a:extLst>
                    <a:ext uri="{9D8B030D-6E8A-4147-A177-3AD203B41FA5}">
                      <a16:colId xmlns:a16="http://schemas.microsoft.com/office/drawing/2014/main" val="928192057"/>
                    </a:ext>
                  </a:extLst>
                </a:gridCol>
                <a:gridCol w="765886">
                  <a:extLst>
                    <a:ext uri="{9D8B030D-6E8A-4147-A177-3AD203B41FA5}">
                      <a16:colId xmlns:a16="http://schemas.microsoft.com/office/drawing/2014/main" val="4220074510"/>
                    </a:ext>
                  </a:extLst>
                </a:gridCol>
                <a:gridCol w="765886">
                  <a:extLst>
                    <a:ext uri="{9D8B030D-6E8A-4147-A177-3AD203B41FA5}">
                      <a16:colId xmlns:a16="http://schemas.microsoft.com/office/drawing/2014/main" val="3907700444"/>
                    </a:ext>
                  </a:extLst>
                </a:gridCol>
                <a:gridCol w="765886">
                  <a:extLst>
                    <a:ext uri="{9D8B030D-6E8A-4147-A177-3AD203B41FA5}">
                      <a16:colId xmlns:a16="http://schemas.microsoft.com/office/drawing/2014/main" val="3279799116"/>
                    </a:ext>
                  </a:extLst>
                </a:gridCol>
                <a:gridCol w="765886">
                  <a:extLst>
                    <a:ext uri="{9D8B030D-6E8A-4147-A177-3AD203B41FA5}">
                      <a16:colId xmlns:a16="http://schemas.microsoft.com/office/drawing/2014/main" val="1013185941"/>
                    </a:ext>
                  </a:extLst>
                </a:gridCol>
                <a:gridCol w="1611554">
                  <a:extLst>
                    <a:ext uri="{9D8B030D-6E8A-4147-A177-3AD203B41FA5}">
                      <a16:colId xmlns:a16="http://schemas.microsoft.com/office/drawing/2014/main" val="1940968264"/>
                    </a:ext>
                  </a:extLst>
                </a:gridCol>
              </a:tblGrid>
              <a:tr h="3827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% of Change from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281632"/>
                  </a:ext>
                </a:extLst>
              </a:tr>
              <a:tr h="3214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2020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2015 to 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385451"/>
                  </a:ext>
                </a:extLst>
              </a:tr>
              <a:tr h="3459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Number of Days in Winnebago/Mendota IMDs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397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587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1,012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785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1,047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948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139%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0020241"/>
                  </a:ext>
                </a:extLst>
              </a:tr>
              <a:tr h="3214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Number of Days in Trempealeau County Health Care Center IMD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2,068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2,013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2,237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2,495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2,388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2,027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1,680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-19%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9142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2210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3863A-D00E-4645-B062-B1CAC7901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08" y="159391"/>
            <a:ext cx="10515599" cy="545459"/>
          </a:xfrm>
        </p:spPr>
        <p:txBody>
          <a:bodyPr vert="horz" lIns="91440" tIns="45720" rIns="91440" bIns="45720" rtlCol="0" anchor="b">
            <a:noAutofit/>
          </a:bodyPr>
          <a:lstStyle/>
          <a:p>
            <a:fld id="{E97799C9-84D9-46D2-A11E-BCF8A720529D}" type="slidenum">
              <a:rPr lang="en-US"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pPr/>
              <a:t>11</a:t>
            </a:fld>
            <a:r>
              <a:rPr lang="en-US" sz="32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 </a:t>
            </a:r>
            <a:r>
              <a:rPr lang="en-US" sz="3200" b="1" dirty="0">
                <a:solidFill>
                  <a:schemeClr val="accent1"/>
                </a:solidFill>
              </a:rPr>
              <a:t>Program 3: Birth-to-Three and CLTS</a:t>
            </a:r>
            <a:endParaRPr lang="en-US" sz="4800" b="1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6357D724-876E-C5EA-3034-9BC3AFA19A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3425520"/>
              </p:ext>
            </p:extLst>
          </p:nvPr>
        </p:nvGraphicFramePr>
        <p:xfrm>
          <a:off x="1981198" y="952587"/>
          <a:ext cx="8229600" cy="3931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0C7487F-FE6B-732A-A545-D650905BE4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039384"/>
              </p:ext>
            </p:extLst>
          </p:nvPr>
        </p:nvGraphicFramePr>
        <p:xfrm>
          <a:off x="152400" y="5182229"/>
          <a:ext cx="11887197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14441">
                  <a:extLst>
                    <a:ext uri="{9D8B030D-6E8A-4147-A177-3AD203B41FA5}">
                      <a16:colId xmlns:a16="http://schemas.microsoft.com/office/drawing/2014/main" val="104985118"/>
                    </a:ext>
                  </a:extLst>
                </a:gridCol>
                <a:gridCol w="765886">
                  <a:extLst>
                    <a:ext uri="{9D8B030D-6E8A-4147-A177-3AD203B41FA5}">
                      <a16:colId xmlns:a16="http://schemas.microsoft.com/office/drawing/2014/main" val="2702895729"/>
                    </a:ext>
                  </a:extLst>
                </a:gridCol>
                <a:gridCol w="765886">
                  <a:extLst>
                    <a:ext uri="{9D8B030D-6E8A-4147-A177-3AD203B41FA5}">
                      <a16:colId xmlns:a16="http://schemas.microsoft.com/office/drawing/2014/main" val="732050225"/>
                    </a:ext>
                  </a:extLst>
                </a:gridCol>
                <a:gridCol w="765886">
                  <a:extLst>
                    <a:ext uri="{9D8B030D-6E8A-4147-A177-3AD203B41FA5}">
                      <a16:colId xmlns:a16="http://schemas.microsoft.com/office/drawing/2014/main" val="3464584941"/>
                    </a:ext>
                  </a:extLst>
                </a:gridCol>
                <a:gridCol w="765886">
                  <a:extLst>
                    <a:ext uri="{9D8B030D-6E8A-4147-A177-3AD203B41FA5}">
                      <a16:colId xmlns:a16="http://schemas.microsoft.com/office/drawing/2014/main" val="3407538955"/>
                    </a:ext>
                  </a:extLst>
                </a:gridCol>
                <a:gridCol w="765886">
                  <a:extLst>
                    <a:ext uri="{9D8B030D-6E8A-4147-A177-3AD203B41FA5}">
                      <a16:colId xmlns:a16="http://schemas.microsoft.com/office/drawing/2014/main" val="2170555231"/>
                    </a:ext>
                  </a:extLst>
                </a:gridCol>
                <a:gridCol w="765886">
                  <a:extLst>
                    <a:ext uri="{9D8B030D-6E8A-4147-A177-3AD203B41FA5}">
                      <a16:colId xmlns:a16="http://schemas.microsoft.com/office/drawing/2014/main" val="691272422"/>
                    </a:ext>
                  </a:extLst>
                </a:gridCol>
                <a:gridCol w="765886">
                  <a:extLst>
                    <a:ext uri="{9D8B030D-6E8A-4147-A177-3AD203B41FA5}">
                      <a16:colId xmlns:a16="http://schemas.microsoft.com/office/drawing/2014/main" val="3822415010"/>
                    </a:ext>
                  </a:extLst>
                </a:gridCol>
                <a:gridCol w="1611554">
                  <a:extLst>
                    <a:ext uri="{9D8B030D-6E8A-4147-A177-3AD203B41FA5}">
                      <a16:colId xmlns:a16="http://schemas.microsoft.com/office/drawing/2014/main" val="2990328994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% of Change from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1757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2020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2015 to 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28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Birth-to-Three Children Served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255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272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258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241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232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218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222 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-22%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706502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CLTS Waiver Clients Served During the Year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176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298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185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185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191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214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259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3114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89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3863A-D00E-4645-B062-B1CAC7901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08" y="159391"/>
            <a:ext cx="10515599" cy="545459"/>
          </a:xfrm>
        </p:spPr>
        <p:txBody>
          <a:bodyPr vert="horz" lIns="91440" tIns="45720" rIns="91440" bIns="45720" rtlCol="0" anchor="b">
            <a:noAutofit/>
          </a:bodyPr>
          <a:lstStyle/>
          <a:p>
            <a:fld id="{E97799C9-84D9-46D2-A11E-BCF8A720529D}" type="slidenum">
              <a:rPr lang="en-US"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pPr/>
              <a:t>12</a:t>
            </a:fld>
            <a:r>
              <a:rPr lang="en-US" sz="32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 </a:t>
            </a:r>
            <a:r>
              <a:rPr lang="en-US" sz="3200" b="1" dirty="0">
                <a:solidFill>
                  <a:schemeClr val="accent1"/>
                </a:solidFill>
              </a:rPr>
              <a:t>Program 4: Residential Care and JDC</a:t>
            </a:r>
            <a:endParaRPr lang="en-US" sz="4800" b="1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8236C18-B18F-266B-0A78-01A6614E52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0232929"/>
              </p:ext>
            </p:extLst>
          </p:nvPr>
        </p:nvGraphicFramePr>
        <p:xfrm>
          <a:off x="1981199" y="704850"/>
          <a:ext cx="8229600" cy="3931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3CF4966-3040-E49D-304F-F5C2C0D8E7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883230"/>
              </p:ext>
            </p:extLst>
          </p:nvPr>
        </p:nvGraphicFramePr>
        <p:xfrm>
          <a:off x="152400" y="4869809"/>
          <a:ext cx="11887197" cy="1828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14441">
                  <a:extLst>
                    <a:ext uri="{9D8B030D-6E8A-4147-A177-3AD203B41FA5}">
                      <a16:colId xmlns:a16="http://schemas.microsoft.com/office/drawing/2014/main" val="2129233103"/>
                    </a:ext>
                  </a:extLst>
                </a:gridCol>
                <a:gridCol w="765886">
                  <a:extLst>
                    <a:ext uri="{9D8B030D-6E8A-4147-A177-3AD203B41FA5}">
                      <a16:colId xmlns:a16="http://schemas.microsoft.com/office/drawing/2014/main" val="744403661"/>
                    </a:ext>
                  </a:extLst>
                </a:gridCol>
                <a:gridCol w="765886">
                  <a:extLst>
                    <a:ext uri="{9D8B030D-6E8A-4147-A177-3AD203B41FA5}">
                      <a16:colId xmlns:a16="http://schemas.microsoft.com/office/drawing/2014/main" val="2060399037"/>
                    </a:ext>
                  </a:extLst>
                </a:gridCol>
                <a:gridCol w="765886">
                  <a:extLst>
                    <a:ext uri="{9D8B030D-6E8A-4147-A177-3AD203B41FA5}">
                      <a16:colId xmlns:a16="http://schemas.microsoft.com/office/drawing/2014/main" val="3010580722"/>
                    </a:ext>
                  </a:extLst>
                </a:gridCol>
                <a:gridCol w="765886">
                  <a:extLst>
                    <a:ext uri="{9D8B030D-6E8A-4147-A177-3AD203B41FA5}">
                      <a16:colId xmlns:a16="http://schemas.microsoft.com/office/drawing/2014/main" val="1147405016"/>
                    </a:ext>
                  </a:extLst>
                </a:gridCol>
                <a:gridCol w="765886">
                  <a:extLst>
                    <a:ext uri="{9D8B030D-6E8A-4147-A177-3AD203B41FA5}">
                      <a16:colId xmlns:a16="http://schemas.microsoft.com/office/drawing/2014/main" val="2608600704"/>
                    </a:ext>
                  </a:extLst>
                </a:gridCol>
                <a:gridCol w="765886">
                  <a:extLst>
                    <a:ext uri="{9D8B030D-6E8A-4147-A177-3AD203B41FA5}">
                      <a16:colId xmlns:a16="http://schemas.microsoft.com/office/drawing/2014/main" val="2876540163"/>
                    </a:ext>
                  </a:extLst>
                </a:gridCol>
                <a:gridCol w="765886">
                  <a:extLst>
                    <a:ext uri="{9D8B030D-6E8A-4147-A177-3AD203B41FA5}">
                      <a16:colId xmlns:a16="http://schemas.microsoft.com/office/drawing/2014/main" val="1361121917"/>
                    </a:ext>
                  </a:extLst>
                </a:gridCol>
                <a:gridCol w="1611554">
                  <a:extLst>
                    <a:ext uri="{9D8B030D-6E8A-4147-A177-3AD203B41FA5}">
                      <a16:colId xmlns:a16="http://schemas.microsoft.com/office/drawing/2014/main" val="177669432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% of Change from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79207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2020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2015 to 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14503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Placements in Residential Care Center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-46%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64078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Clients in DOC (Lincoln Hills/Copper Lake)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N/A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564496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Eau Claire County Youth Placed in the Facility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198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190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82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-68%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726063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Residents Entering the 180 Program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-13%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2739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203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3863A-D00E-4645-B062-B1CAC7901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08" y="159391"/>
            <a:ext cx="10515599" cy="545459"/>
          </a:xfrm>
        </p:spPr>
        <p:txBody>
          <a:bodyPr vert="horz" lIns="91440" tIns="45720" rIns="91440" bIns="45720" rtlCol="0" anchor="b">
            <a:noAutofit/>
          </a:bodyPr>
          <a:lstStyle/>
          <a:p>
            <a:fld id="{E97799C9-84D9-46D2-A11E-BCF8A720529D}" type="slidenum">
              <a:rPr lang="en-US"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pPr/>
              <a:t>13</a:t>
            </a:fld>
            <a:r>
              <a:rPr lang="en-US" sz="32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 </a:t>
            </a:r>
            <a:r>
              <a:rPr lang="en-US" sz="3200" b="1" dirty="0">
                <a:solidFill>
                  <a:schemeClr val="accent1"/>
                </a:solidFill>
              </a:rPr>
              <a:t>Program 5: Protection of Vulnerable Adults</a:t>
            </a:r>
            <a:endParaRPr lang="en-US" sz="4800" b="1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A49F735-A8B4-D51F-98F0-D0C2429D4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7208513"/>
              </p:ext>
            </p:extLst>
          </p:nvPr>
        </p:nvGraphicFramePr>
        <p:xfrm>
          <a:off x="1981199" y="883779"/>
          <a:ext cx="8229600" cy="4023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F1D8923-7ADC-6EA7-9C0D-27CF151EA2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715538"/>
              </p:ext>
            </p:extLst>
          </p:nvPr>
        </p:nvGraphicFramePr>
        <p:xfrm>
          <a:off x="152400" y="5200945"/>
          <a:ext cx="11887197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14441">
                  <a:extLst>
                    <a:ext uri="{9D8B030D-6E8A-4147-A177-3AD203B41FA5}">
                      <a16:colId xmlns:a16="http://schemas.microsoft.com/office/drawing/2014/main" val="3643526641"/>
                    </a:ext>
                  </a:extLst>
                </a:gridCol>
                <a:gridCol w="765886">
                  <a:extLst>
                    <a:ext uri="{9D8B030D-6E8A-4147-A177-3AD203B41FA5}">
                      <a16:colId xmlns:a16="http://schemas.microsoft.com/office/drawing/2014/main" val="3601370986"/>
                    </a:ext>
                  </a:extLst>
                </a:gridCol>
                <a:gridCol w="765886">
                  <a:extLst>
                    <a:ext uri="{9D8B030D-6E8A-4147-A177-3AD203B41FA5}">
                      <a16:colId xmlns:a16="http://schemas.microsoft.com/office/drawing/2014/main" val="3145721263"/>
                    </a:ext>
                  </a:extLst>
                </a:gridCol>
                <a:gridCol w="765886">
                  <a:extLst>
                    <a:ext uri="{9D8B030D-6E8A-4147-A177-3AD203B41FA5}">
                      <a16:colId xmlns:a16="http://schemas.microsoft.com/office/drawing/2014/main" val="1778403650"/>
                    </a:ext>
                  </a:extLst>
                </a:gridCol>
                <a:gridCol w="765886">
                  <a:extLst>
                    <a:ext uri="{9D8B030D-6E8A-4147-A177-3AD203B41FA5}">
                      <a16:colId xmlns:a16="http://schemas.microsoft.com/office/drawing/2014/main" val="2121439125"/>
                    </a:ext>
                  </a:extLst>
                </a:gridCol>
                <a:gridCol w="765886">
                  <a:extLst>
                    <a:ext uri="{9D8B030D-6E8A-4147-A177-3AD203B41FA5}">
                      <a16:colId xmlns:a16="http://schemas.microsoft.com/office/drawing/2014/main" val="4268772889"/>
                    </a:ext>
                  </a:extLst>
                </a:gridCol>
                <a:gridCol w="765886">
                  <a:extLst>
                    <a:ext uri="{9D8B030D-6E8A-4147-A177-3AD203B41FA5}">
                      <a16:colId xmlns:a16="http://schemas.microsoft.com/office/drawing/2014/main" val="3455502995"/>
                    </a:ext>
                  </a:extLst>
                </a:gridCol>
                <a:gridCol w="765886">
                  <a:extLst>
                    <a:ext uri="{9D8B030D-6E8A-4147-A177-3AD203B41FA5}">
                      <a16:colId xmlns:a16="http://schemas.microsoft.com/office/drawing/2014/main" val="1027416395"/>
                    </a:ext>
                  </a:extLst>
                </a:gridCol>
                <a:gridCol w="1611554">
                  <a:extLst>
                    <a:ext uri="{9D8B030D-6E8A-4147-A177-3AD203B41FA5}">
                      <a16:colId xmlns:a16="http://schemas.microsoft.com/office/drawing/2014/main" val="2020349349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% of Change from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79108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2020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2015 to 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90497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Adult and Elders at Risk Reports that were Investigated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90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407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428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456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407%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54726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Adult and Elders Investigated Reports Substantiated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74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72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95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764%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115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2664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3863A-D00E-4645-B062-B1CAC7901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08" y="159391"/>
            <a:ext cx="10515599" cy="545459"/>
          </a:xfrm>
        </p:spPr>
        <p:txBody>
          <a:bodyPr vert="horz" lIns="91440" tIns="45720" rIns="91440" bIns="45720" rtlCol="0" anchor="b">
            <a:noAutofit/>
          </a:bodyPr>
          <a:lstStyle/>
          <a:p>
            <a:fld id="{E97799C9-84D9-46D2-A11E-BCF8A720529D}" type="slidenum">
              <a:rPr lang="en-US"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pPr/>
              <a:t>14</a:t>
            </a:fld>
            <a:r>
              <a:rPr lang="en-US" sz="32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 </a:t>
            </a:r>
            <a:r>
              <a:rPr lang="en-US" sz="3200" b="1" dirty="0">
                <a:solidFill>
                  <a:schemeClr val="accent1"/>
                </a:solidFill>
              </a:rPr>
              <a:t>Program 6: Economic Assistance</a:t>
            </a:r>
            <a:endParaRPr lang="en-US" sz="4800" b="1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1ADEF426-AE24-2634-25E5-72B3C2FF38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4773428"/>
              </p:ext>
            </p:extLst>
          </p:nvPr>
        </p:nvGraphicFramePr>
        <p:xfrm>
          <a:off x="1981199" y="988626"/>
          <a:ext cx="8229600" cy="3931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1508E0E-3A57-A9F9-EEF2-E87023E3C5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473579"/>
              </p:ext>
            </p:extLst>
          </p:nvPr>
        </p:nvGraphicFramePr>
        <p:xfrm>
          <a:off x="152401" y="5306222"/>
          <a:ext cx="11887197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1124">
                  <a:extLst>
                    <a:ext uri="{9D8B030D-6E8A-4147-A177-3AD203B41FA5}">
                      <a16:colId xmlns:a16="http://schemas.microsoft.com/office/drawing/2014/main" val="3662853862"/>
                    </a:ext>
                  </a:extLst>
                </a:gridCol>
                <a:gridCol w="921786">
                  <a:extLst>
                    <a:ext uri="{9D8B030D-6E8A-4147-A177-3AD203B41FA5}">
                      <a16:colId xmlns:a16="http://schemas.microsoft.com/office/drawing/2014/main" val="967241837"/>
                    </a:ext>
                  </a:extLst>
                </a:gridCol>
                <a:gridCol w="921786">
                  <a:extLst>
                    <a:ext uri="{9D8B030D-6E8A-4147-A177-3AD203B41FA5}">
                      <a16:colId xmlns:a16="http://schemas.microsoft.com/office/drawing/2014/main" val="1166558728"/>
                    </a:ext>
                  </a:extLst>
                </a:gridCol>
                <a:gridCol w="921786">
                  <a:extLst>
                    <a:ext uri="{9D8B030D-6E8A-4147-A177-3AD203B41FA5}">
                      <a16:colId xmlns:a16="http://schemas.microsoft.com/office/drawing/2014/main" val="4028792152"/>
                    </a:ext>
                  </a:extLst>
                </a:gridCol>
                <a:gridCol w="921786">
                  <a:extLst>
                    <a:ext uri="{9D8B030D-6E8A-4147-A177-3AD203B41FA5}">
                      <a16:colId xmlns:a16="http://schemas.microsoft.com/office/drawing/2014/main" val="689411818"/>
                    </a:ext>
                  </a:extLst>
                </a:gridCol>
                <a:gridCol w="921786">
                  <a:extLst>
                    <a:ext uri="{9D8B030D-6E8A-4147-A177-3AD203B41FA5}">
                      <a16:colId xmlns:a16="http://schemas.microsoft.com/office/drawing/2014/main" val="3195073431"/>
                    </a:ext>
                  </a:extLst>
                </a:gridCol>
                <a:gridCol w="921786">
                  <a:extLst>
                    <a:ext uri="{9D8B030D-6E8A-4147-A177-3AD203B41FA5}">
                      <a16:colId xmlns:a16="http://schemas.microsoft.com/office/drawing/2014/main" val="2610422069"/>
                    </a:ext>
                  </a:extLst>
                </a:gridCol>
                <a:gridCol w="921786">
                  <a:extLst>
                    <a:ext uri="{9D8B030D-6E8A-4147-A177-3AD203B41FA5}">
                      <a16:colId xmlns:a16="http://schemas.microsoft.com/office/drawing/2014/main" val="2218043478"/>
                    </a:ext>
                  </a:extLst>
                </a:gridCol>
                <a:gridCol w="1843571">
                  <a:extLst>
                    <a:ext uri="{9D8B030D-6E8A-4147-A177-3AD203B41FA5}">
                      <a16:colId xmlns:a16="http://schemas.microsoft.com/office/drawing/2014/main" val="2730747507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% of Change from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34164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2020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2015 to 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60572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ES Cases Open in Eau Claire County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12,064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12,050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11,689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11,573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11,776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12,813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14,558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9775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4720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4B24C7E-2D5E-4C4E-9CD5-D61F243C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9072643-A0EC-42FB-B66A-24C0E6FFD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2" y="1846371"/>
            <a:ext cx="12048829" cy="3165257"/>
            <a:chOff x="143163" y="5763486"/>
            <a:chExt cx="12048829" cy="73955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45065" y="5763486"/>
              <a:ext cx="11546927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FB1B595-4E0E-4913-822E-EB9B40163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434108" y="5763486"/>
              <a:ext cx="1" cy="739555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C48EA58-53D6-4E4A-9BDB-087D346178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0752" y="389517"/>
            <a:ext cx="6686629" cy="60586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AC78D4C-4232-4DE3-B25B-6AA1E4061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964" y="968432"/>
            <a:ext cx="5597236" cy="492113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Budget Overview</a:t>
            </a:r>
          </a:p>
        </p:txBody>
      </p:sp>
    </p:spTree>
    <p:extLst>
      <p:ext uri="{BB962C8B-B14F-4D97-AF65-F5344CB8AC3E}">
        <p14:creationId xmlns:p14="http://schemas.microsoft.com/office/powerpoint/2010/main" val="2600326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4A51E-9CE4-0DE7-750B-C0A73C692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915" y="284759"/>
            <a:ext cx="4832758" cy="607998"/>
          </a:xfr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/>
                </a:solidFill>
              </a:rPr>
              <a:t>Initial 2023 Budget Request</a:t>
            </a:r>
          </a:p>
        </p:txBody>
      </p:sp>
      <p:graphicFrame>
        <p:nvGraphicFramePr>
          <p:cNvPr id="4" name="Content Placeholder 2">
            <a:extLst>
              <a:ext uri="{FF2B5EF4-FFF2-40B4-BE49-F238E27FC236}">
                <a16:creationId xmlns:a16="http://schemas.microsoft.com/office/drawing/2014/main" id="{7369E6A5-3452-A92B-D22E-98A8CE1210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3025220"/>
              </p:ext>
            </p:extLst>
          </p:nvPr>
        </p:nvGraphicFramePr>
        <p:xfrm>
          <a:off x="1456887" y="1493240"/>
          <a:ext cx="9278225" cy="3204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5769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0D31A-8C8B-31EF-FCBC-8A5090140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376" y="281236"/>
            <a:ext cx="6629486" cy="666720"/>
          </a:xfr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/>
                </a:solidFill>
              </a:rPr>
              <a:t>2023 Budget Funding Source Summary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08C333A-1295-44A9-B38B-5A6BAACD44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3560313"/>
              </p:ext>
            </p:extLst>
          </p:nvPr>
        </p:nvGraphicFramePr>
        <p:xfrm>
          <a:off x="333376" y="1322285"/>
          <a:ext cx="11496675" cy="4918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72383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BA3BB90A-CEAC-9978-83F6-3BF0E9A5C3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3909928"/>
              </p:ext>
            </p:extLst>
          </p:nvPr>
        </p:nvGraphicFramePr>
        <p:xfrm>
          <a:off x="304800" y="1015069"/>
          <a:ext cx="11582400" cy="5604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5AD20207-42B5-5499-427B-E77360197253}"/>
              </a:ext>
            </a:extLst>
          </p:cNvPr>
          <p:cNvSpPr txBox="1">
            <a:spLocks/>
          </p:cNvSpPr>
          <p:nvPr/>
        </p:nvSpPr>
        <p:spPr>
          <a:xfrm>
            <a:off x="304800" y="238126"/>
            <a:ext cx="6347670" cy="5953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accent1"/>
                </a:solidFill>
              </a:rPr>
              <a:t>Tax Levy Compared to Total Revenue</a:t>
            </a:r>
          </a:p>
        </p:txBody>
      </p:sp>
    </p:spTree>
    <p:extLst>
      <p:ext uri="{BB962C8B-B14F-4D97-AF65-F5344CB8AC3E}">
        <p14:creationId xmlns:p14="http://schemas.microsoft.com/office/powerpoint/2010/main" val="6229349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023FC56-5691-4886-AF06-3FC4401E64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8889319"/>
              </p:ext>
            </p:extLst>
          </p:nvPr>
        </p:nvGraphicFramePr>
        <p:xfrm>
          <a:off x="304800" y="1065402"/>
          <a:ext cx="11557233" cy="555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5040685F-3279-9B56-C082-D4D0B992C065}"/>
              </a:ext>
            </a:extLst>
          </p:cNvPr>
          <p:cNvSpPr txBox="1">
            <a:spLocks/>
          </p:cNvSpPr>
          <p:nvPr/>
        </p:nvSpPr>
        <p:spPr>
          <a:xfrm>
            <a:off x="304800" y="238126"/>
            <a:ext cx="6347670" cy="5953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accent1"/>
                </a:solidFill>
              </a:rPr>
              <a:t>Percentage of Tax Levy by Year</a:t>
            </a:r>
          </a:p>
        </p:txBody>
      </p:sp>
    </p:spTree>
    <p:extLst>
      <p:ext uri="{BB962C8B-B14F-4D97-AF65-F5344CB8AC3E}">
        <p14:creationId xmlns:p14="http://schemas.microsoft.com/office/powerpoint/2010/main" val="1076218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E1855CD-8D48-4529-A0E3-2461BDDFC33E}"/>
              </a:ext>
            </a:extLst>
          </p:cNvPr>
          <p:cNvSpPr/>
          <p:nvPr/>
        </p:nvSpPr>
        <p:spPr>
          <a:xfrm>
            <a:off x="0" y="0"/>
            <a:ext cx="12192000" cy="64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53B1D3A4-5ED1-402C-A46B-B7149B08D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400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</a:rPr>
              <a:t>Overview: Mission and Vision</a:t>
            </a:r>
          </a:p>
        </p:txBody>
      </p:sp>
      <p:graphicFrame>
        <p:nvGraphicFramePr>
          <p:cNvPr id="20" name="Content Placeholder 2">
            <a:extLst>
              <a:ext uri="{FF2B5EF4-FFF2-40B4-BE49-F238E27FC236}">
                <a16:creationId xmlns:a16="http://schemas.microsoft.com/office/drawing/2014/main" id="{741009E7-B360-4FA2-B00F-4A3137C752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321107"/>
              </p:ext>
            </p:extLst>
          </p:nvPr>
        </p:nvGraphicFramePr>
        <p:xfrm>
          <a:off x="906780" y="158876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597208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A5FBE2E-A971-7E61-B274-1748E14C98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021548"/>
              </p:ext>
            </p:extLst>
          </p:nvPr>
        </p:nvGraphicFramePr>
        <p:xfrm>
          <a:off x="152400" y="1082180"/>
          <a:ext cx="11887200" cy="3840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69534">
                  <a:extLst>
                    <a:ext uri="{9D8B030D-6E8A-4147-A177-3AD203B41FA5}">
                      <a16:colId xmlns:a16="http://schemas.microsoft.com/office/drawing/2014/main" val="3458905007"/>
                    </a:ext>
                  </a:extLst>
                </a:gridCol>
                <a:gridCol w="2517666">
                  <a:extLst>
                    <a:ext uri="{9D8B030D-6E8A-4147-A177-3AD203B41FA5}">
                      <a16:colId xmlns:a16="http://schemas.microsoft.com/office/drawing/2014/main" val="2294389441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Program 1 - Child Protective Services (CPS)/Youth Justice (YJ)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  187,600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64327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Program 2 - Comprehensive Community Services (CCS)/Community Support Program (CSP)/Inpatient/Crisis/Treatment Courts/BH Clinic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(1,055,100)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42764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Program 3 - Birth to 3/Children's Long-Term Support Services (CLTS)/Coordinated Services Team(CST)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  163,000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89576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Program 4 - Juvenile Detention Center (JDC)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  129,000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68342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Program 5 - Adult Protective Services (APS)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     24,800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81838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Program 6 - Economic Support Services (ESS)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sng" strike="noStrike" dirty="0">
                          <a:effectLst/>
                        </a:rPr>
                        <a:t> $                73,000 </a:t>
                      </a:r>
                      <a:endParaRPr lang="en-US" sz="16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77164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1% Budget Decrease</a:t>
                      </a:r>
                      <a:endParaRPr lang="en-US" sz="1600" b="1" i="1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 $           (477,700)</a:t>
                      </a:r>
                      <a:endParaRPr lang="en-US" sz="1600" b="1" i="1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4422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706E9C18-3B18-A1B9-7D56-43646C099082}"/>
              </a:ext>
            </a:extLst>
          </p:cNvPr>
          <p:cNvSpPr txBox="1">
            <a:spLocks/>
          </p:cNvSpPr>
          <p:nvPr/>
        </p:nvSpPr>
        <p:spPr>
          <a:xfrm>
            <a:off x="152400" y="243281"/>
            <a:ext cx="8461697" cy="62917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accent1"/>
                </a:solidFill>
              </a:rPr>
              <a:t>2023 Budget Change by Program Area - Overview</a:t>
            </a:r>
          </a:p>
        </p:txBody>
      </p:sp>
    </p:spTree>
    <p:extLst>
      <p:ext uri="{BB962C8B-B14F-4D97-AF65-F5344CB8AC3E}">
        <p14:creationId xmlns:p14="http://schemas.microsoft.com/office/powerpoint/2010/main" val="1935328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0CCC4B4-0CE1-D085-A456-7B160CC3C8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064924"/>
              </p:ext>
            </p:extLst>
          </p:nvPr>
        </p:nvGraphicFramePr>
        <p:xfrm>
          <a:off x="152400" y="1031846"/>
          <a:ext cx="11887200" cy="512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69523">
                  <a:extLst>
                    <a:ext uri="{9D8B030D-6E8A-4147-A177-3AD203B41FA5}">
                      <a16:colId xmlns:a16="http://schemas.microsoft.com/office/drawing/2014/main" val="1652266177"/>
                    </a:ext>
                  </a:extLst>
                </a:gridCol>
                <a:gridCol w="2517677">
                  <a:extLst>
                    <a:ext uri="{9D8B030D-6E8A-4147-A177-3AD203B41FA5}">
                      <a16:colId xmlns:a16="http://schemas.microsoft.com/office/drawing/2014/main" val="2528933367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Program 1 - Child Protective Services (CPS)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     238,800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89524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Program 1 - Youth Justice (YJ)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     (51,200)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75059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Program 2 - Comprehensive Community Services (CCS)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   (893,100)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54849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Program 2 - Community Support Program (CSP)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   (241,900)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70629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Program 2 - Inpatient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     377,800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0277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Program 2 - Crisis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   (406,200)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86378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Program 2 - Treatment Courts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          1,100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75926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Program 2 - Clinic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     107,200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02612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Program 3 - Birth to 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     (28,000)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70159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Program 3 - Children's Long-Term Support (CLTS)/Coordinated Services Team(CST)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  191,000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57294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Program 4 - Juvenile Detention Center (JDC)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     129,000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55231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Program 5 - Adult Protective Services (APS)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        24,800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60036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Program 6 - Economic Support Services (ESS)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sng" strike="noStrike">
                          <a:effectLst/>
                        </a:rPr>
                        <a:t> $                73,000 </a:t>
                      </a:r>
                      <a:endParaRPr lang="en-US" sz="1600" b="0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10054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1% Budget Decrease</a:t>
                      </a:r>
                      <a:endParaRPr lang="en-US" sz="1600" b="1" i="1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 $           (477,700)</a:t>
                      </a:r>
                      <a:endParaRPr lang="en-US" sz="1600" b="1" i="1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211217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DF6A087A-A72B-9904-0DB7-A18ACF62BBE3}"/>
              </a:ext>
            </a:extLst>
          </p:cNvPr>
          <p:cNvSpPr txBox="1">
            <a:spLocks/>
          </p:cNvSpPr>
          <p:nvPr/>
        </p:nvSpPr>
        <p:spPr>
          <a:xfrm>
            <a:off x="152400" y="209724"/>
            <a:ext cx="9560656" cy="5872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accent1"/>
                </a:solidFill>
              </a:rPr>
              <a:t>2023 Budget Change by Sub-Program</a:t>
            </a:r>
          </a:p>
        </p:txBody>
      </p:sp>
    </p:spTree>
    <p:extLst>
      <p:ext uri="{BB962C8B-B14F-4D97-AF65-F5344CB8AC3E}">
        <p14:creationId xmlns:p14="http://schemas.microsoft.com/office/powerpoint/2010/main" val="13153317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060748C-E504-FA50-19F4-9784245564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228204"/>
              </p:ext>
            </p:extLst>
          </p:nvPr>
        </p:nvGraphicFramePr>
        <p:xfrm>
          <a:off x="152400" y="1113149"/>
          <a:ext cx="11887200" cy="29631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56301">
                  <a:extLst>
                    <a:ext uri="{9D8B030D-6E8A-4147-A177-3AD203B41FA5}">
                      <a16:colId xmlns:a16="http://schemas.microsoft.com/office/drawing/2014/main" val="2214752266"/>
                    </a:ext>
                  </a:extLst>
                </a:gridCol>
                <a:gridCol w="3130899">
                  <a:extLst>
                    <a:ext uri="{9D8B030D-6E8A-4147-A177-3AD203B41FA5}">
                      <a16:colId xmlns:a16="http://schemas.microsoft.com/office/drawing/2014/main" val="1147650916"/>
                    </a:ext>
                  </a:extLst>
                </a:gridCol>
              </a:tblGrid>
              <a:tr h="423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Program 1 - Child Protective Services (CPS)/Youth Justice (YJ)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 $                      37,000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898662"/>
                  </a:ext>
                </a:extLst>
              </a:tr>
              <a:tr h="423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Program 2 - Community Support Program (CSP)/Inpatient/Crisis/Treatment Courts/BH Clinic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 $                 (172,000)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455836"/>
                  </a:ext>
                </a:extLst>
              </a:tr>
              <a:tr h="423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Program 3 - Birth to 3/Children's Long-Term Support Services (CLTS)/Coordinated Services Team(CST)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 $                      23,000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458631"/>
                  </a:ext>
                </a:extLst>
              </a:tr>
              <a:tr h="423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Program 4 - Juvenile Detention Center (JDC)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 $                   (43,000)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385928"/>
                  </a:ext>
                </a:extLst>
              </a:tr>
              <a:tr h="423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Program 5 - Adult Protective Services (APS)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 $                      58,000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348265"/>
                  </a:ext>
                </a:extLst>
              </a:tr>
              <a:tr h="423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Program 6 - Economic Support Services (ESS)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sng" strike="noStrike" dirty="0">
                          <a:effectLst/>
                        </a:rPr>
                        <a:t>$                      97,000 </a:t>
                      </a:r>
                      <a:endParaRPr lang="en-US" sz="16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9487"/>
                  </a:ext>
                </a:extLst>
              </a:tr>
              <a:tr h="423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Tax Levy Increase</a:t>
                      </a:r>
                      <a:endParaRPr lang="en-US" sz="1600" b="1" i="1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 $                               -   </a:t>
                      </a:r>
                      <a:endParaRPr lang="en-US" sz="1600" b="1" i="1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851215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35F1F3B6-1082-46AE-5606-6534BC14BF93}"/>
              </a:ext>
            </a:extLst>
          </p:cNvPr>
          <p:cNvSpPr txBox="1">
            <a:spLocks/>
          </p:cNvSpPr>
          <p:nvPr/>
        </p:nvSpPr>
        <p:spPr>
          <a:xfrm>
            <a:off x="152400" y="209724"/>
            <a:ext cx="9560656" cy="5872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accent1"/>
                </a:solidFill>
              </a:rPr>
              <a:t>2023 Tax Levy Change by Program Area - Overview</a:t>
            </a:r>
          </a:p>
        </p:txBody>
      </p:sp>
    </p:spTree>
    <p:extLst>
      <p:ext uri="{BB962C8B-B14F-4D97-AF65-F5344CB8AC3E}">
        <p14:creationId xmlns:p14="http://schemas.microsoft.com/office/powerpoint/2010/main" val="1672317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A8B867D-6E0B-8F81-38B4-03A7C8719D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758255"/>
              </p:ext>
            </p:extLst>
          </p:nvPr>
        </p:nvGraphicFramePr>
        <p:xfrm>
          <a:off x="152400" y="1023456"/>
          <a:ext cx="11887200" cy="45948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56309">
                  <a:extLst>
                    <a:ext uri="{9D8B030D-6E8A-4147-A177-3AD203B41FA5}">
                      <a16:colId xmlns:a16="http://schemas.microsoft.com/office/drawing/2014/main" val="3114572913"/>
                    </a:ext>
                  </a:extLst>
                </a:gridCol>
                <a:gridCol w="3130891">
                  <a:extLst>
                    <a:ext uri="{9D8B030D-6E8A-4147-A177-3AD203B41FA5}">
                      <a16:colId xmlns:a16="http://schemas.microsoft.com/office/drawing/2014/main" val="331079394"/>
                    </a:ext>
                  </a:extLst>
                </a:gridCol>
              </a:tblGrid>
              <a:tr h="337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Program 1 - Child Protective Services (CPS)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 $                   204,200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546026"/>
                  </a:ext>
                </a:extLst>
              </a:tr>
              <a:tr h="337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Program 1 - Youth Justice (YJ)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 $                 (167,000)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470603"/>
                  </a:ext>
                </a:extLst>
              </a:tr>
              <a:tr h="337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Program 2 - Community Support Program (CSP)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 $                 (161,000)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222835"/>
                  </a:ext>
                </a:extLst>
              </a:tr>
              <a:tr h="337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Program 2 - Inpatient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 $                   185,600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013609"/>
                  </a:ext>
                </a:extLst>
              </a:tr>
              <a:tr h="337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Program 2 - Crisis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 $                 (310,200)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234940"/>
                  </a:ext>
                </a:extLst>
              </a:tr>
              <a:tr h="337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Program 2 - Treatment Courts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 $                   (30,600)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466684"/>
                  </a:ext>
                </a:extLst>
              </a:tr>
              <a:tr h="337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Program 2 - Clinic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 $                   144,500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788852"/>
                  </a:ext>
                </a:extLst>
              </a:tr>
              <a:tr h="442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Program 3 - Birth to 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 $                   (27,400)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518533"/>
                  </a:ext>
                </a:extLst>
              </a:tr>
              <a:tr h="444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Program 3 - Children's Long-Term Support (CLTS)/Coordinated Services Team(CST)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 $                      49,900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503922"/>
                  </a:ext>
                </a:extLst>
              </a:tr>
              <a:tr h="337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Program 4 - Juvenile Detention Center (JDC)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 $                   (43,100)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264978"/>
                  </a:ext>
                </a:extLst>
              </a:tr>
              <a:tr h="337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Program 5 - Adult Protective Services (APS)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 $                      57,800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661292"/>
                  </a:ext>
                </a:extLst>
              </a:tr>
              <a:tr h="337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Program 6 - Economic Support Services (ESS)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>
                          <a:effectLst/>
                        </a:rPr>
                        <a:t> $                      97,300 </a:t>
                      </a:r>
                      <a:endParaRPr lang="en-US" sz="1600" b="0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134968"/>
                  </a:ext>
                </a:extLst>
              </a:tr>
              <a:tr h="337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i="1" u="none" strike="noStrike">
                          <a:solidFill>
                            <a:schemeClr val="accent1"/>
                          </a:solidFill>
                          <a:effectLst/>
                        </a:rPr>
                        <a:t>Tax Levy Increase</a:t>
                      </a:r>
                      <a:endParaRPr lang="en-US" sz="1600" b="1" i="1" u="none" strike="noStrike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i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 $                               -   </a:t>
                      </a:r>
                      <a:endParaRPr lang="en-US" sz="1600" b="1" i="1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139773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4C977299-2EE4-E62D-DEA5-D17E8E0689F2}"/>
              </a:ext>
            </a:extLst>
          </p:cNvPr>
          <p:cNvSpPr txBox="1">
            <a:spLocks/>
          </p:cNvSpPr>
          <p:nvPr/>
        </p:nvSpPr>
        <p:spPr>
          <a:xfrm>
            <a:off x="152400" y="209724"/>
            <a:ext cx="9560656" cy="5872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accent1"/>
                </a:solidFill>
              </a:rPr>
              <a:t>2023 Tax Levy Change by Sub-Program</a:t>
            </a:r>
          </a:p>
        </p:txBody>
      </p:sp>
    </p:spTree>
    <p:extLst>
      <p:ext uri="{BB962C8B-B14F-4D97-AF65-F5344CB8AC3E}">
        <p14:creationId xmlns:p14="http://schemas.microsoft.com/office/powerpoint/2010/main" val="9927156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4B24C7E-2D5E-4C4E-9CD5-D61F243C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9072643-A0EC-42FB-B66A-24C0E6FFD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2" y="1846371"/>
            <a:ext cx="12048829" cy="3165257"/>
            <a:chOff x="143163" y="5763486"/>
            <a:chExt cx="12048829" cy="73955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45065" y="5763486"/>
              <a:ext cx="11546927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12">
              <a:extLst>
                <a:ext uri="{FF2B5EF4-FFF2-40B4-BE49-F238E27FC236}">
                  <a16:creationId xmlns:a16="http://schemas.microsoft.com/office/drawing/2014/main" id="{5FB1B595-4E0E-4913-822E-EB9B40163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434108" y="5763486"/>
              <a:ext cx="1" cy="739555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C48EA58-53D6-4E4A-9BDB-087D346178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0752" y="389517"/>
            <a:ext cx="6686629" cy="60586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AC78D4C-4232-4DE3-B25B-6AA1E4061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964" y="968432"/>
            <a:ext cx="5597236" cy="492113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6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Position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62037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843D730-FF1C-45FE-A22D-FDC25A17B3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2762928"/>
              </p:ext>
            </p:extLst>
          </p:nvPr>
        </p:nvGraphicFramePr>
        <p:xfrm>
          <a:off x="723900" y="11271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A3C355A9-98C7-461B-BDCD-FC205FA6E745}"/>
              </a:ext>
            </a:extLst>
          </p:cNvPr>
          <p:cNvSpPr/>
          <p:nvPr/>
        </p:nvSpPr>
        <p:spPr>
          <a:xfrm>
            <a:off x="1" y="0"/>
            <a:ext cx="12191999" cy="64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Positions</a:t>
            </a:r>
            <a:r>
              <a:rPr lang="en-US" sz="3600" b="1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3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- Current and Proposed</a:t>
            </a:r>
          </a:p>
        </p:txBody>
      </p:sp>
    </p:spTree>
    <p:extLst>
      <p:ext uri="{BB962C8B-B14F-4D97-AF65-F5344CB8AC3E}">
        <p14:creationId xmlns:p14="http://schemas.microsoft.com/office/powerpoint/2010/main" val="9422925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F706D01-45F4-8733-0DE2-7280D519EB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3385059"/>
              </p:ext>
            </p:extLst>
          </p:nvPr>
        </p:nvGraphicFramePr>
        <p:xfrm>
          <a:off x="838200" y="1062715"/>
          <a:ext cx="10515600" cy="4657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5005F65-DAF5-1451-273E-2D4E143AC2F1}"/>
              </a:ext>
            </a:extLst>
          </p:cNvPr>
          <p:cNvSpPr/>
          <p:nvPr/>
        </p:nvSpPr>
        <p:spPr>
          <a:xfrm>
            <a:off x="1" y="0"/>
            <a:ext cx="12191999" cy="64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New Positions</a:t>
            </a:r>
            <a:r>
              <a:rPr lang="en-US" sz="3600" b="1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3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- Overview</a:t>
            </a:r>
          </a:p>
        </p:txBody>
      </p:sp>
    </p:spTree>
    <p:extLst>
      <p:ext uri="{BB962C8B-B14F-4D97-AF65-F5344CB8AC3E}">
        <p14:creationId xmlns:p14="http://schemas.microsoft.com/office/powerpoint/2010/main" val="9073922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60E1CD0-9CC8-3087-9511-6FA05843BE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3573574"/>
              </p:ext>
            </p:extLst>
          </p:nvPr>
        </p:nvGraphicFramePr>
        <p:xfrm>
          <a:off x="151002" y="1045449"/>
          <a:ext cx="11888598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9986">
                  <a:extLst>
                    <a:ext uri="{9D8B030D-6E8A-4147-A177-3AD203B41FA5}">
                      <a16:colId xmlns:a16="http://schemas.microsoft.com/office/drawing/2014/main" val="367542341"/>
                    </a:ext>
                  </a:extLst>
                </a:gridCol>
                <a:gridCol w="2372153">
                  <a:extLst>
                    <a:ext uri="{9D8B030D-6E8A-4147-A177-3AD203B41FA5}">
                      <a16:colId xmlns:a16="http://schemas.microsoft.com/office/drawing/2014/main" val="1056837236"/>
                    </a:ext>
                  </a:extLst>
                </a:gridCol>
                <a:gridCol w="2372153">
                  <a:extLst>
                    <a:ext uri="{9D8B030D-6E8A-4147-A177-3AD203B41FA5}">
                      <a16:colId xmlns:a16="http://schemas.microsoft.com/office/drawing/2014/main" val="3449430249"/>
                    </a:ext>
                  </a:extLst>
                </a:gridCol>
                <a:gridCol w="2372153">
                  <a:extLst>
                    <a:ext uri="{9D8B030D-6E8A-4147-A177-3AD203B41FA5}">
                      <a16:colId xmlns:a16="http://schemas.microsoft.com/office/drawing/2014/main" val="690847931"/>
                    </a:ext>
                  </a:extLst>
                </a:gridCol>
                <a:gridCol w="2372153">
                  <a:extLst>
                    <a:ext uri="{9D8B030D-6E8A-4147-A177-3AD203B41FA5}">
                      <a16:colId xmlns:a16="http://schemas.microsoft.com/office/drawing/2014/main" val="375119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Program Area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Positions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FTE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Challenges Addressed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Funding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022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Behavioral Health -Crisis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Social Worker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Enhanced support for community, homelessness, substance abuse, and mental illness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92% Revenues &amp;  8% Tax Levy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813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Behavioral Health -Crisis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Peer Specialist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Enhanced support for community, homelessness, substance abuse, and mental illness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92% Revenues &amp; 8% Tax Levy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24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Family Services - Access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Social Worker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At capacity due to increased level of referrals in CCS and CLTS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Fully Funded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316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Family Services – </a:t>
                      </a:r>
                    </a:p>
                    <a:p>
                      <a:r>
                        <a:rPr lang="en-US" sz="1200" dirty="0"/>
                        <a:t>JDC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Detention Worker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Provide additional services and support for the 180 Program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83% Revenues &amp;  17% Tax Levy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48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Operations- Records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Records Manager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1.0</a:t>
                      </a:r>
                    </a:p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Manage departmental policy, process, and release of client records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75% Revenues &amp; 25% Tax Levy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696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Operations - Reception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Resource Specialist</a:t>
                      </a:r>
                    </a:p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Fulfill support requirements of mandated ES State contract for lobby services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74% Revenues &amp; 26% Tax Levy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04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Operations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Data Specialist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Analyze and process data to assist with departmental decision making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87% Revenues &amp; 13% Tax Levy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86037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38B97593-066C-832C-382C-062BE87643CB}"/>
              </a:ext>
            </a:extLst>
          </p:cNvPr>
          <p:cNvSpPr/>
          <p:nvPr/>
        </p:nvSpPr>
        <p:spPr>
          <a:xfrm>
            <a:off x="1" y="0"/>
            <a:ext cx="12191999" cy="64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New Positions</a:t>
            </a:r>
            <a:r>
              <a:rPr lang="en-US" sz="3600" b="1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3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– Basis &amp; Funding</a:t>
            </a:r>
          </a:p>
        </p:txBody>
      </p:sp>
    </p:spTree>
    <p:extLst>
      <p:ext uri="{BB962C8B-B14F-4D97-AF65-F5344CB8AC3E}">
        <p14:creationId xmlns:p14="http://schemas.microsoft.com/office/powerpoint/2010/main" val="34804392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75CB6FA-5A4D-B81B-9364-B801CAEEBD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6644549"/>
              </p:ext>
            </p:extLst>
          </p:nvPr>
        </p:nvGraphicFramePr>
        <p:xfrm>
          <a:off x="609600" y="1137728"/>
          <a:ext cx="10972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30B08904-A42A-5A42-9CAA-637A21999508}"/>
              </a:ext>
            </a:extLst>
          </p:cNvPr>
          <p:cNvSpPr/>
          <p:nvPr/>
        </p:nvSpPr>
        <p:spPr>
          <a:xfrm>
            <a:off x="1" y="0"/>
            <a:ext cx="12191999" cy="64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Positions</a:t>
            </a:r>
            <a:r>
              <a:rPr lang="en-US" sz="3600" b="1" dirty="0">
                <a:solidFill>
                  <a:schemeClr val="accent1"/>
                </a:solidFill>
                <a:latin typeface="+mj-lt"/>
              </a:rPr>
              <a:t> Reallocations</a:t>
            </a:r>
            <a:endParaRPr lang="en-US" sz="36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571542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3DE69A9-A47C-2B14-BFF6-43569DC886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1249070"/>
              </p:ext>
            </p:extLst>
          </p:nvPr>
        </p:nvGraphicFramePr>
        <p:xfrm>
          <a:off x="152400" y="1073791"/>
          <a:ext cx="11887199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5570">
                  <a:extLst>
                    <a:ext uri="{9D8B030D-6E8A-4147-A177-3AD203B41FA5}">
                      <a16:colId xmlns:a16="http://schemas.microsoft.com/office/drawing/2014/main" val="2910219179"/>
                    </a:ext>
                  </a:extLst>
                </a:gridCol>
                <a:gridCol w="2340407">
                  <a:extLst>
                    <a:ext uri="{9D8B030D-6E8A-4147-A177-3AD203B41FA5}">
                      <a16:colId xmlns:a16="http://schemas.microsoft.com/office/drawing/2014/main" val="3834401904"/>
                    </a:ext>
                  </a:extLst>
                </a:gridCol>
                <a:gridCol w="2378371">
                  <a:extLst>
                    <a:ext uri="{9D8B030D-6E8A-4147-A177-3AD203B41FA5}">
                      <a16:colId xmlns:a16="http://schemas.microsoft.com/office/drawing/2014/main" val="114650614"/>
                    </a:ext>
                  </a:extLst>
                </a:gridCol>
                <a:gridCol w="2302444">
                  <a:extLst>
                    <a:ext uri="{9D8B030D-6E8A-4147-A177-3AD203B41FA5}">
                      <a16:colId xmlns:a16="http://schemas.microsoft.com/office/drawing/2014/main" val="2025521141"/>
                    </a:ext>
                  </a:extLst>
                </a:gridCol>
                <a:gridCol w="2340407">
                  <a:extLst>
                    <a:ext uri="{9D8B030D-6E8A-4147-A177-3AD203B41FA5}">
                      <a16:colId xmlns:a16="http://schemas.microsoft.com/office/drawing/2014/main" val="3651404880"/>
                    </a:ext>
                  </a:extLst>
                </a:gridCol>
              </a:tblGrid>
              <a:tr h="22505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Program Area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Position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FTE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Challenges Addressed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Funding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106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Behavioral Health - Crisis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Social Work Supervisor to </a:t>
                      </a:r>
                      <a:r>
                        <a:rPr lang="en-US" sz="1200" b="1" dirty="0"/>
                        <a:t>Social Work Manager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Infrastructure required for the supervision of staff due to program growth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92% Revenues &amp; 8% Tax Levy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193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Family Services – Central Access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Senior Social Worker to </a:t>
                      </a:r>
                      <a:r>
                        <a:rPr lang="en-US" sz="1200" b="1" dirty="0"/>
                        <a:t>Social Work Supervisor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Infrastructure required for the supervision of staff due to program growth</a:t>
                      </a:r>
                    </a:p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46% Revenues &amp; 54% Tax Levy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810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Fiscal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Fiscal Associate III to </a:t>
                      </a:r>
                      <a:r>
                        <a:rPr lang="en-US" sz="1200" b="1" dirty="0"/>
                        <a:t>Accountant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Increase growth in several program areas which requires additional reporting and accounting oversight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98% Revenues &amp; 2% Tax Levy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026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Operations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Administrative Specialist I to </a:t>
                      </a:r>
                      <a:r>
                        <a:rPr lang="en-US" sz="1200" b="1" dirty="0"/>
                        <a:t>Resource Specialist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Due to increase complexity of tasks and duties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75% Revenues &amp; 25% Tax Levy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7580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71B275A7-458F-761A-57F8-EA1FFDD1A519}"/>
              </a:ext>
            </a:extLst>
          </p:cNvPr>
          <p:cNvSpPr/>
          <p:nvPr/>
        </p:nvSpPr>
        <p:spPr>
          <a:xfrm>
            <a:off x="1" y="0"/>
            <a:ext cx="12191999" cy="64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Positions</a:t>
            </a:r>
            <a:r>
              <a:rPr lang="en-US" sz="3600" b="1" dirty="0">
                <a:solidFill>
                  <a:schemeClr val="accent1"/>
                </a:solidFill>
                <a:latin typeface="+mj-lt"/>
              </a:rPr>
              <a:t> Reallocations – Basis &amp; Funding</a:t>
            </a:r>
            <a:endParaRPr lang="en-US" sz="36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23150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177B7615-62B6-422B-8813-2D0F4DCC6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9057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Overview: </a:t>
            </a:r>
            <a:r>
              <a:rPr lang="en-US" sz="4400" b="1" dirty="0">
                <a:solidFill>
                  <a:schemeClr val="accent5">
                    <a:lumMod val="50000"/>
                  </a:schemeClr>
                </a:solidFill>
              </a:rPr>
              <a:t>Statutory Responsibilities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2BD0DA3-EF98-4703-A42A-9B751AAFF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133475"/>
            <a:ext cx="11391900" cy="4630011"/>
          </a:xfrm>
        </p:spPr>
        <p:txBody>
          <a:bodyPr anchor="t">
            <a:noAutofit/>
          </a:bodyPr>
          <a:lstStyle/>
          <a:p>
            <a:r>
              <a:rPr lang="en-US" sz="2500" dirty="0">
                <a:solidFill>
                  <a:schemeClr val="accent1"/>
                </a:solidFill>
              </a:rPr>
              <a:t>46.23 Intent: </a:t>
            </a:r>
            <a:r>
              <a:rPr lang="en-US" sz="2500" dirty="0"/>
              <a:t>To make available to all citizens of this state a comprehensive range of human services in an integrated and efficient manner</a:t>
            </a:r>
          </a:p>
          <a:p>
            <a:r>
              <a:rPr lang="en-US" sz="2500" dirty="0">
                <a:solidFill>
                  <a:schemeClr val="accent1"/>
                </a:solidFill>
              </a:rPr>
              <a:t>46.23 (3) County Department of Human Services: </a:t>
            </a:r>
            <a:r>
              <a:rPr lang="en-US" sz="2500" dirty="0"/>
              <a:t>Human Services means the total range of services to people: For Eau Claire County our service delivery is structured to provide services in response to the following mandates: </a:t>
            </a:r>
          </a:p>
          <a:p>
            <a:pPr lvl="1"/>
            <a:r>
              <a:rPr lang="en-US" sz="2500" dirty="0"/>
              <a:t>Economic Support Services, </a:t>
            </a:r>
          </a:p>
          <a:p>
            <a:pPr lvl="1"/>
            <a:r>
              <a:rPr lang="en-US" sz="2500" dirty="0"/>
              <a:t>Child Protective Services, </a:t>
            </a:r>
          </a:p>
          <a:p>
            <a:pPr lvl="1"/>
            <a:r>
              <a:rPr lang="en-US" sz="2500" dirty="0"/>
              <a:t>Youth Services, </a:t>
            </a:r>
          </a:p>
          <a:p>
            <a:pPr lvl="1"/>
            <a:r>
              <a:rPr lang="en-US" sz="2500" dirty="0"/>
              <a:t>Long-Term Support Services, </a:t>
            </a:r>
          </a:p>
          <a:p>
            <a:pPr lvl="1"/>
            <a:r>
              <a:rPr lang="en-US" sz="2500" dirty="0"/>
              <a:t>Adult Protective Services, </a:t>
            </a:r>
          </a:p>
          <a:p>
            <a:pPr lvl="1"/>
            <a:r>
              <a:rPr lang="en-US" sz="2500" dirty="0"/>
              <a:t>Mental Health and Substance Abuse Services, and </a:t>
            </a:r>
          </a:p>
          <a:p>
            <a:pPr lvl="1"/>
            <a:r>
              <a:rPr lang="en-US" sz="2500" dirty="0"/>
              <a:t>Birth to Three Services </a:t>
            </a:r>
          </a:p>
          <a:p>
            <a:r>
              <a:rPr lang="en-US" sz="2500" dirty="0">
                <a:solidFill>
                  <a:schemeClr val="accent1"/>
                </a:solidFill>
              </a:rPr>
              <a:t>Human Services Board </a:t>
            </a:r>
            <a:r>
              <a:rPr lang="en-US" sz="2500" dirty="0"/>
              <a:t>– Policy Making Board</a:t>
            </a:r>
          </a:p>
        </p:txBody>
      </p:sp>
      <p:sp>
        <p:nvSpPr>
          <p:cNvPr id="24" name="Slide Number Placeholder 23">
            <a:extLst>
              <a:ext uri="{FF2B5EF4-FFF2-40B4-BE49-F238E27FC236}">
                <a16:creationId xmlns:a16="http://schemas.microsoft.com/office/drawing/2014/main" id="{DD10A8B1-7DCD-4209-9E8B-09CD1F406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A510F-A1EE-4403-AD2C-2DFC24ED792C}" type="slidenum">
              <a:rPr lang="en-US" smtClean="0"/>
              <a:t>3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6B7080D-4264-4003-BEC6-45CC0D9A5ECD}"/>
              </a:ext>
            </a:extLst>
          </p:cNvPr>
          <p:cNvSpPr/>
          <p:nvPr/>
        </p:nvSpPr>
        <p:spPr>
          <a:xfrm>
            <a:off x="0" y="-88232"/>
            <a:ext cx="12192000" cy="64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accent1"/>
                </a:solidFill>
              </a:rPr>
              <a:t>Human Services Responsibility</a:t>
            </a:r>
          </a:p>
        </p:txBody>
      </p:sp>
    </p:spTree>
    <p:extLst>
      <p:ext uri="{BB962C8B-B14F-4D97-AF65-F5344CB8AC3E}">
        <p14:creationId xmlns:p14="http://schemas.microsoft.com/office/powerpoint/2010/main" val="27429564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430AD78-5189-2D6E-4197-BED7AD6A85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9276530"/>
              </p:ext>
            </p:extLst>
          </p:nvPr>
        </p:nvGraphicFramePr>
        <p:xfrm>
          <a:off x="1853792" y="1560352"/>
          <a:ext cx="8484415" cy="3274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1DE67D9D-2285-F6DB-F2A8-B78B54561255}"/>
              </a:ext>
            </a:extLst>
          </p:cNvPr>
          <p:cNvSpPr/>
          <p:nvPr/>
        </p:nvSpPr>
        <p:spPr>
          <a:xfrm>
            <a:off x="1" y="0"/>
            <a:ext cx="12191999" cy="64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Retitled Position</a:t>
            </a:r>
          </a:p>
        </p:txBody>
      </p:sp>
    </p:spTree>
    <p:extLst>
      <p:ext uri="{BB962C8B-B14F-4D97-AF65-F5344CB8AC3E}">
        <p14:creationId xmlns:p14="http://schemas.microsoft.com/office/powerpoint/2010/main" val="36595119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4B24C7E-2D5E-4C4E-9CD5-D61F243C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9072643-A0EC-42FB-B66A-24C0E6FFD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2" y="1846371"/>
            <a:ext cx="12048829" cy="3165257"/>
            <a:chOff x="143163" y="5763486"/>
            <a:chExt cx="12048829" cy="73955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45065" y="5763486"/>
              <a:ext cx="11546927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FB1B595-4E0E-4913-822E-EB9B40163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434108" y="5763486"/>
              <a:ext cx="1" cy="739555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C48EA58-53D6-4E4A-9BDB-087D346178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0752" y="389517"/>
            <a:ext cx="6686629" cy="60586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AC78D4C-4232-4DE3-B25B-6AA1E4061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964" y="968432"/>
            <a:ext cx="5597236" cy="492113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Final Summary of Proposed Budget</a:t>
            </a:r>
          </a:p>
        </p:txBody>
      </p:sp>
    </p:spTree>
    <p:extLst>
      <p:ext uri="{BB962C8B-B14F-4D97-AF65-F5344CB8AC3E}">
        <p14:creationId xmlns:p14="http://schemas.microsoft.com/office/powerpoint/2010/main" val="3688115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D9AB14-A412-40DD-AC03-2486CFF7D1C5}"/>
              </a:ext>
            </a:extLst>
          </p:cNvPr>
          <p:cNvSpPr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kern="1200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Final Summary of Budget</a:t>
            </a:r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FE4FE8E-EC2A-4391-98FF-940D78988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020" y="1758309"/>
            <a:ext cx="9692780" cy="473456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Budget Responsive to County Strategic Plan and Critical Community Issues: </a:t>
            </a:r>
          </a:p>
          <a:p>
            <a:pPr lvl="1"/>
            <a:r>
              <a:rPr lang="en-US" sz="1800" dirty="0"/>
              <a:t>Demand for Mental Health &amp; Substance Use Disorder Services</a:t>
            </a:r>
          </a:p>
          <a:p>
            <a:pPr lvl="1"/>
            <a:r>
              <a:rPr lang="en-US" sz="1800" dirty="0"/>
              <a:t>Early Intervention Services</a:t>
            </a:r>
          </a:p>
          <a:p>
            <a:pPr lvl="1"/>
            <a:r>
              <a:rPr lang="en-US" sz="1800" dirty="0"/>
              <a:t>Ongoing Crisis Stabilization Services</a:t>
            </a:r>
          </a:p>
          <a:p>
            <a:pPr lvl="1"/>
            <a:r>
              <a:rPr lang="en-US" sz="1800" dirty="0"/>
              <a:t>Homeless and Unhoused Needs</a:t>
            </a:r>
          </a:p>
          <a:p>
            <a:pPr lvl="1"/>
            <a:r>
              <a:rPr lang="en-US" sz="1800" dirty="0"/>
              <a:t>Operation Efficiencies</a:t>
            </a:r>
          </a:p>
          <a:p>
            <a:pPr lvl="1"/>
            <a:r>
              <a:rPr lang="en-US" sz="1800" dirty="0"/>
              <a:t>Workforce Wellbeing &amp; Retention</a:t>
            </a:r>
          </a:p>
          <a:p>
            <a:r>
              <a:rPr lang="en-US" sz="2400" dirty="0">
                <a:solidFill>
                  <a:schemeClr val="accent1"/>
                </a:solidFill>
              </a:rPr>
              <a:t>Proposed Budget: $47,004,673</a:t>
            </a:r>
          </a:p>
          <a:p>
            <a:r>
              <a:rPr lang="en-US" sz="2400" dirty="0">
                <a:solidFill>
                  <a:schemeClr val="accent1"/>
                </a:solidFill>
              </a:rPr>
              <a:t>Requested Tax Levy: $8,808,190 ( No new levy)</a:t>
            </a:r>
          </a:p>
          <a:p>
            <a:pPr lvl="1"/>
            <a:r>
              <a:rPr lang="en-US" sz="1800" dirty="0"/>
              <a:t>6 New FTE’s</a:t>
            </a:r>
          </a:p>
          <a:p>
            <a:pPr lvl="1"/>
            <a:r>
              <a:rPr lang="en-US" sz="1800" dirty="0"/>
              <a:t>Re-Allocation of 17 positions &amp; 1 Retitled Position</a:t>
            </a:r>
          </a:p>
          <a:p>
            <a:pPr lvl="1"/>
            <a:r>
              <a:rPr lang="en-US" sz="1800" dirty="0"/>
              <a:t>Increase Wages by 3%</a:t>
            </a:r>
          </a:p>
          <a:p>
            <a:pPr lvl="1"/>
            <a:r>
              <a:rPr lang="en-US" sz="1800" dirty="0"/>
              <a:t>Increase Health Insurance 9.5%</a:t>
            </a:r>
          </a:p>
          <a:p>
            <a:pPr marL="457200" lvl="1"/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458676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33BA3-13CE-5506-F1E6-8BEBB84E3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40080"/>
          </a:xfr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accent1"/>
            </a:solidFill>
          </a:ln>
        </p:spPr>
        <p:txBody>
          <a:bodyPr anchor="ctr" anchorCtr="1">
            <a:noAutofit/>
          </a:bodyPr>
          <a:lstStyle/>
          <a:p>
            <a:r>
              <a:rPr lang="en-US" sz="3600" b="1" dirty="0">
                <a:solidFill>
                  <a:schemeClr val="accent1"/>
                </a:solidFill>
              </a:rPr>
              <a:t>Strategic Direction and Focus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2F94DDF-38A7-0017-4967-6E9B64FE69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502683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9387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C35DFDE-2E31-447D-BE20-0C261A725591}"/>
              </a:ext>
            </a:extLst>
          </p:cNvPr>
          <p:cNvSpPr/>
          <p:nvPr/>
        </p:nvSpPr>
        <p:spPr>
          <a:xfrm>
            <a:off x="0" y="0"/>
            <a:ext cx="12192000" cy="64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E6737C-0FEB-46AB-8C10-E864793A8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5225"/>
            <a:ext cx="12192000" cy="640080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</a:rPr>
              <a:t>Overview: Human Services - Evolving and Responding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7D59913-CC6D-4572-B895-775AC4C0C6FC}"/>
              </a:ext>
            </a:extLst>
          </p:cNvPr>
          <p:cNvSpPr txBox="1"/>
          <p:nvPr/>
        </p:nvSpPr>
        <p:spPr>
          <a:xfrm>
            <a:off x="314325" y="877416"/>
            <a:ext cx="5657850" cy="4862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1800" b="1" dirty="0">
                <a:solidFill>
                  <a:schemeClr val="accent1"/>
                </a:solidFill>
              </a:rPr>
              <a:t>2017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Development of Behavioral Health Division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Trauma-informed </a:t>
            </a:r>
            <a:r>
              <a:rPr lang="en-US" dirty="0"/>
              <a:t>o</a:t>
            </a:r>
            <a:r>
              <a:rPr lang="en-US" sz="1800" dirty="0"/>
              <a:t>rganizational work initiated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Children’s Court Services department integrated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/>
              <a:t>New program</a:t>
            </a:r>
            <a:r>
              <a:rPr lang="en-US" dirty="0"/>
              <a:t>: CCS </a:t>
            </a:r>
            <a:endParaRPr lang="en-US" sz="1800" dirty="0"/>
          </a:p>
          <a:p>
            <a:pPr lvl="0"/>
            <a:endParaRPr lang="en-US" sz="1000" dirty="0"/>
          </a:p>
          <a:p>
            <a:pPr lvl="0"/>
            <a:r>
              <a:rPr lang="en-US" sz="1800" b="1" dirty="0">
                <a:solidFill>
                  <a:schemeClr val="accent1"/>
                </a:solidFill>
              </a:rPr>
              <a:t>2018</a:t>
            </a:r>
            <a:endParaRPr lang="en-US" sz="2400" dirty="0">
              <a:solidFill>
                <a:schemeClr val="accent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Costs and needs continue to rise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Revenues increase as CCS expands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Agency launches new vision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DHS builds on partnerships – CJCC,  Jail, Public Health, ADRC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/>
              <a:t>New programs</a:t>
            </a:r>
            <a:r>
              <a:rPr lang="en-US" dirty="0"/>
              <a:t>: Clinic is certified, Jail Re-entry Services </a:t>
            </a:r>
          </a:p>
          <a:p>
            <a:pPr lvl="0"/>
            <a:endParaRPr lang="en-US" sz="1000" dirty="0"/>
          </a:p>
          <a:p>
            <a:pPr lvl="0"/>
            <a:r>
              <a:rPr lang="en-US" sz="1800" b="1" dirty="0">
                <a:solidFill>
                  <a:schemeClr val="accent1"/>
                </a:solidFill>
              </a:rPr>
              <a:t>2019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System and practice change work underway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Effort to reduce out-of-home care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u="sng" dirty="0"/>
              <a:t>New program</a:t>
            </a:r>
            <a:r>
              <a:rPr lang="en-US" dirty="0"/>
              <a:t>: Intensive Permanency Services</a:t>
            </a:r>
            <a:endParaRPr lang="en-US" sz="1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D430B5-E8ED-4671-8337-896C3E09B52F}"/>
              </a:ext>
            </a:extLst>
          </p:cNvPr>
          <p:cNvSpPr txBox="1"/>
          <p:nvPr/>
        </p:nvSpPr>
        <p:spPr>
          <a:xfrm>
            <a:off x="6219825" y="819670"/>
            <a:ext cx="5657850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1800" b="1" dirty="0">
                <a:solidFill>
                  <a:schemeClr val="accent1"/>
                </a:solidFill>
              </a:rPr>
              <a:t>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COVID and remote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Workforce wellbeing initiative begins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Investigation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Under budget but growing waitlists</a:t>
            </a:r>
          </a:p>
          <a:p>
            <a:endParaRPr lang="en-US" sz="1000" b="1" dirty="0"/>
          </a:p>
          <a:p>
            <a:pPr lvl="0"/>
            <a:r>
              <a:rPr lang="en-US" sz="1800" b="1" dirty="0">
                <a:solidFill>
                  <a:schemeClr val="accent1"/>
                </a:solidFill>
              </a:rPr>
              <a:t>2021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COVID continues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Formalize remote work policy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Focus on community outreach with homeless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Waitlists rising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Crisis caseloads increase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/>
              <a:t>New program</a:t>
            </a:r>
            <a:r>
              <a:rPr lang="en-US" dirty="0"/>
              <a:t>: Co-responder initiative with ECPD</a:t>
            </a:r>
          </a:p>
          <a:p>
            <a:endParaRPr lang="en-US" sz="1000" dirty="0"/>
          </a:p>
          <a:p>
            <a:r>
              <a:rPr lang="en-US" b="1" dirty="0">
                <a:solidFill>
                  <a:schemeClr val="accent1"/>
                </a:solidFill>
              </a:rPr>
              <a:t>2022 </a:t>
            </a:r>
            <a:endParaRPr lang="en-US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EDI initiatives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/>
              <a:t>New program</a:t>
            </a:r>
            <a:r>
              <a:rPr lang="en-US" dirty="0"/>
              <a:t>: Systems of Care</a:t>
            </a:r>
          </a:p>
          <a:p>
            <a:endParaRPr lang="en-US" sz="1000" dirty="0"/>
          </a:p>
          <a:p>
            <a:r>
              <a:rPr lang="en-US" b="1" dirty="0">
                <a:solidFill>
                  <a:schemeClr val="accent1"/>
                </a:solidFill>
              </a:rPr>
              <a:t>2023</a:t>
            </a:r>
            <a:r>
              <a:rPr lang="en-US" b="1" dirty="0"/>
              <a:t> </a:t>
            </a:r>
            <a:endParaRPr lang="en-US" dirty="0">
              <a:highlight>
                <a:srgbClr val="00FF0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Crisis Service Expansion – Homeless and Unhoused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Wellbeing and Workforce Support</a:t>
            </a:r>
          </a:p>
        </p:txBody>
      </p:sp>
    </p:spTree>
    <p:extLst>
      <p:ext uri="{BB962C8B-B14F-4D97-AF65-F5344CB8AC3E}">
        <p14:creationId xmlns:p14="http://schemas.microsoft.com/office/powerpoint/2010/main" val="2569730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C4B24C7E-2D5E-4C4E-9CD5-D61F243C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0">
            <a:extLst>
              <a:ext uri="{FF2B5EF4-FFF2-40B4-BE49-F238E27FC236}">
                <a16:creationId xmlns:a16="http://schemas.microsoft.com/office/drawing/2014/main" id="{99072643-A0EC-42FB-B66A-24C0E6FFD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2" y="1846371"/>
            <a:ext cx="12048829" cy="3165257"/>
            <a:chOff x="143163" y="5763486"/>
            <a:chExt cx="12048829" cy="73955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45065" y="5763486"/>
              <a:ext cx="11546927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12">
              <a:extLst>
                <a:ext uri="{FF2B5EF4-FFF2-40B4-BE49-F238E27FC236}">
                  <a16:creationId xmlns:a16="http://schemas.microsoft.com/office/drawing/2014/main" id="{5FB1B595-4E0E-4913-822E-EB9B40163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434108" y="5763486"/>
              <a:ext cx="1" cy="739555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C48EA58-53D6-4E4A-9BDB-087D346178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0752" y="389517"/>
            <a:ext cx="6686629" cy="60586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AC78D4C-4232-4DE3-B25B-6AA1E4061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964" y="968432"/>
            <a:ext cx="5597236" cy="492113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Program Data</a:t>
            </a:r>
          </a:p>
        </p:txBody>
      </p:sp>
    </p:spTree>
    <p:extLst>
      <p:ext uri="{BB962C8B-B14F-4D97-AF65-F5344CB8AC3E}">
        <p14:creationId xmlns:p14="http://schemas.microsoft.com/office/powerpoint/2010/main" val="4238063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3863A-D00E-4645-B062-B1CAC7901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08" y="159391"/>
            <a:ext cx="10515599" cy="596606"/>
          </a:xfrm>
        </p:spPr>
        <p:txBody>
          <a:bodyPr vert="horz" lIns="91440" tIns="45720" rIns="91440" bIns="45720" rtlCol="0" anchor="b">
            <a:normAutofit/>
          </a:bodyPr>
          <a:lstStyle/>
          <a:p>
            <a:fld id="{E97799C9-84D9-46D2-A11E-BCF8A720529D}" type="slidenum">
              <a:rPr lang="en-US"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pPr/>
              <a:t>7</a:t>
            </a:fld>
            <a:r>
              <a:rPr lang="en-US" sz="32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 Program 1: Child Welfare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1A03FB24-A294-DC27-9F59-473258B112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55156"/>
              </p:ext>
            </p:extLst>
          </p:nvPr>
        </p:nvGraphicFramePr>
        <p:xfrm>
          <a:off x="152400" y="4857860"/>
          <a:ext cx="11887200" cy="1840749"/>
        </p:xfrm>
        <a:graphic>
          <a:graphicData uri="http://schemas.openxmlformats.org/drawingml/2006/table">
            <a:tbl>
              <a:tblPr firstRow="1" bandRow="1"/>
              <a:tblGrid>
                <a:gridCol w="3828038">
                  <a:extLst>
                    <a:ext uri="{9D8B030D-6E8A-4147-A177-3AD203B41FA5}">
                      <a16:colId xmlns:a16="http://schemas.microsoft.com/office/drawing/2014/main" val="1772881136"/>
                    </a:ext>
                  </a:extLst>
                </a:gridCol>
                <a:gridCol w="849254">
                  <a:extLst>
                    <a:ext uri="{9D8B030D-6E8A-4147-A177-3AD203B41FA5}">
                      <a16:colId xmlns:a16="http://schemas.microsoft.com/office/drawing/2014/main" val="1790089481"/>
                    </a:ext>
                  </a:extLst>
                </a:gridCol>
                <a:gridCol w="906534">
                  <a:extLst>
                    <a:ext uri="{9D8B030D-6E8A-4147-A177-3AD203B41FA5}">
                      <a16:colId xmlns:a16="http://schemas.microsoft.com/office/drawing/2014/main" val="1637709577"/>
                    </a:ext>
                  </a:extLst>
                </a:gridCol>
                <a:gridCol w="906534">
                  <a:extLst>
                    <a:ext uri="{9D8B030D-6E8A-4147-A177-3AD203B41FA5}">
                      <a16:colId xmlns:a16="http://schemas.microsoft.com/office/drawing/2014/main" val="1936288300"/>
                    </a:ext>
                  </a:extLst>
                </a:gridCol>
                <a:gridCol w="906534">
                  <a:extLst>
                    <a:ext uri="{9D8B030D-6E8A-4147-A177-3AD203B41FA5}">
                      <a16:colId xmlns:a16="http://schemas.microsoft.com/office/drawing/2014/main" val="2864323247"/>
                    </a:ext>
                  </a:extLst>
                </a:gridCol>
                <a:gridCol w="906534">
                  <a:extLst>
                    <a:ext uri="{9D8B030D-6E8A-4147-A177-3AD203B41FA5}">
                      <a16:colId xmlns:a16="http://schemas.microsoft.com/office/drawing/2014/main" val="3335975241"/>
                    </a:ext>
                  </a:extLst>
                </a:gridCol>
                <a:gridCol w="906534">
                  <a:extLst>
                    <a:ext uri="{9D8B030D-6E8A-4147-A177-3AD203B41FA5}">
                      <a16:colId xmlns:a16="http://schemas.microsoft.com/office/drawing/2014/main" val="3505220643"/>
                    </a:ext>
                  </a:extLst>
                </a:gridCol>
                <a:gridCol w="906534">
                  <a:extLst>
                    <a:ext uri="{9D8B030D-6E8A-4147-A177-3AD203B41FA5}">
                      <a16:colId xmlns:a16="http://schemas.microsoft.com/office/drawing/2014/main" val="2619307469"/>
                    </a:ext>
                  </a:extLst>
                </a:gridCol>
                <a:gridCol w="1770704">
                  <a:extLst>
                    <a:ext uri="{9D8B030D-6E8A-4147-A177-3AD203B41FA5}">
                      <a16:colId xmlns:a16="http://schemas.microsoft.com/office/drawing/2014/main" val="3696316119"/>
                    </a:ext>
                  </a:extLst>
                </a:gridCol>
              </a:tblGrid>
              <a:tr h="22463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Change from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377623"/>
                  </a:ext>
                </a:extLst>
              </a:tr>
              <a:tr h="22065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 to 2021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5196"/>
                  </a:ext>
                </a:extLst>
              </a:tr>
              <a:tr h="31777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CPS Reports Received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1,242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1,408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1,535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1,527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1,342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1,219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1,310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0429"/>
                  </a:ext>
                </a:extLst>
              </a:tr>
              <a:tr h="31777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CPS Reports Screened In for Assessment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6414482"/>
                  </a:ext>
                </a:extLst>
              </a:tr>
              <a:tr h="31777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Child Welfare Reports Screened In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2432326"/>
                  </a:ext>
                </a:extLst>
              </a:tr>
              <a:tr h="43018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Children in Out-of-Home Placements at end of time period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93</a:t>
                      </a: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-12%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28" marR="11328" marT="11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562664"/>
                  </a:ext>
                </a:extLst>
              </a:tr>
            </a:tbl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DEB1866F-D814-1F56-5766-C6C812ABA1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6604865"/>
              </p:ext>
            </p:extLst>
          </p:nvPr>
        </p:nvGraphicFramePr>
        <p:xfrm>
          <a:off x="1981200" y="727332"/>
          <a:ext cx="8229600" cy="3931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5173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3863A-D00E-4645-B062-B1CAC7901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08" y="159391"/>
            <a:ext cx="10515599" cy="921264"/>
          </a:xfrm>
        </p:spPr>
        <p:txBody>
          <a:bodyPr vert="horz" lIns="91440" tIns="45720" rIns="91440" bIns="45720" rtlCol="0" anchor="b">
            <a:noAutofit/>
          </a:bodyPr>
          <a:lstStyle/>
          <a:p>
            <a:fld id="{E97799C9-84D9-46D2-A11E-BCF8A720529D}" type="slidenum">
              <a:rPr lang="en-US"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pPr/>
              <a:t>8</a:t>
            </a:fld>
            <a:r>
              <a:rPr lang="en-US" sz="32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 </a:t>
            </a:r>
            <a:r>
              <a:rPr lang="en-US" sz="3200" b="1" dirty="0">
                <a:solidFill>
                  <a:schemeClr val="accent1"/>
                </a:solidFill>
              </a:rPr>
              <a:t>Program 2: Community Support Program, Clinic, Comprehensive Community Services Program, Treatment Court</a:t>
            </a:r>
            <a:endParaRPr lang="en-US" sz="4800" b="1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EBCCC2D-2D13-16DE-2770-77DBA9BEDB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4972035"/>
              </p:ext>
            </p:extLst>
          </p:nvPr>
        </p:nvGraphicFramePr>
        <p:xfrm>
          <a:off x="1981200" y="1070741"/>
          <a:ext cx="8229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8D963FD-98FE-81EC-68F1-0E4168D39D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778391"/>
              </p:ext>
            </p:extLst>
          </p:nvPr>
        </p:nvGraphicFramePr>
        <p:xfrm>
          <a:off x="152400" y="4846687"/>
          <a:ext cx="11887199" cy="18288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9926">
                  <a:extLst>
                    <a:ext uri="{9D8B030D-6E8A-4147-A177-3AD203B41FA5}">
                      <a16:colId xmlns:a16="http://schemas.microsoft.com/office/drawing/2014/main" val="4288730113"/>
                    </a:ext>
                  </a:extLst>
                </a:gridCol>
                <a:gridCol w="930808">
                  <a:extLst>
                    <a:ext uri="{9D8B030D-6E8A-4147-A177-3AD203B41FA5}">
                      <a16:colId xmlns:a16="http://schemas.microsoft.com/office/drawing/2014/main" val="3636356367"/>
                    </a:ext>
                  </a:extLst>
                </a:gridCol>
                <a:gridCol w="930808">
                  <a:extLst>
                    <a:ext uri="{9D8B030D-6E8A-4147-A177-3AD203B41FA5}">
                      <a16:colId xmlns:a16="http://schemas.microsoft.com/office/drawing/2014/main" val="171958759"/>
                    </a:ext>
                  </a:extLst>
                </a:gridCol>
                <a:gridCol w="930808">
                  <a:extLst>
                    <a:ext uri="{9D8B030D-6E8A-4147-A177-3AD203B41FA5}">
                      <a16:colId xmlns:a16="http://schemas.microsoft.com/office/drawing/2014/main" val="75828216"/>
                    </a:ext>
                  </a:extLst>
                </a:gridCol>
                <a:gridCol w="930808">
                  <a:extLst>
                    <a:ext uri="{9D8B030D-6E8A-4147-A177-3AD203B41FA5}">
                      <a16:colId xmlns:a16="http://schemas.microsoft.com/office/drawing/2014/main" val="3713598327"/>
                    </a:ext>
                  </a:extLst>
                </a:gridCol>
                <a:gridCol w="930808">
                  <a:extLst>
                    <a:ext uri="{9D8B030D-6E8A-4147-A177-3AD203B41FA5}">
                      <a16:colId xmlns:a16="http://schemas.microsoft.com/office/drawing/2014/main" val="2496849648"/>
                    </a:ext>
                  </a:extLst>
                </a:gridCol>
                <a:gridCol w="930808">
                  <a:extLst>
                    <a:ext uri="{9D8B030D-6E8A-4147-A177-3AD203B41FA5}">
                      <a16:colId xmlns:a16="http://schemas.microsoft.com/office/drawing/2014/main" val="3778978138"/>
                    </a:ext>
                  </a:extLst>
                </a:gridCol>
                <a:gridCol w="930808">
                  <a:extLst>
                    <a:ext uri="{9D8B030D-6E8A-4147-A177-3AD203B41FA5}">
                      <a16:colId xmlns:a16="http://schemas.microsoft.com/office/drawing/2014/main" val="3707503027"/>
                    </a:ext>
                  </a:extLst>
                </a:gridCol>
                <a:gridCol w="1861617">
                  <a:extLst>
                    <a:ext uri="{9D8B030D-6E8A-4147-A177-3AD203B41FA5}">
                      <a16:colId xmlns:a16="http://schemas.microsoft.com/office/drawing/2014/main" val="2945133132"/>
                    </a:ext>
                  </a:extLst>
                </a:gridCol>
              </a:tblGrid>
              <a:tr h="2525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% of Change from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159635"/>
                  </a:ext>
                </a:extLst>
              </a:tr>
              <a:tr h="2627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2020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2015 to 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253555"/>
                  </a:ext>
                </a:extLst>
              </a:tr>
              <a:tr h="2627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CST Clients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254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239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-97%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0816248"/>
                  </a:ext>
                </a:extLst>
              </a:tr>
              <a:tr h="2627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CSP Clients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144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142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126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123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-20%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0241802"/>
                  </a:ext>
                </a:extLst>
              </a:tr>
              <a:tr h="2627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CCS Clients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261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237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195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52% (2016)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752958"/>
                  </a:ext>
                </a:extLst>
              </a:tr>
              <a:tr h="2627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Clinic Clients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233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527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 (2019)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6304845"/>
                  </a:ext>
                </a:extLst>
              </a:tr>
              <a:tr h="2627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Treatment Court Clients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115 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98 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87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92 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4379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160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3863A-D00E-4645-B062-B1CAC7901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08" y="159391"/>
            <a:ext cx="10515599" cy="545459"/>
          </a:xfrm>
        </p:spPr>
        <p:txBody>
          <a:bodyPr vert="horz" lIns="91440" tIns="45720" rIns="91440" bIns="45720" rtlCol="0" anchor="b">
            <a:noAutofit/>
          </a:bodyPr>
          <a:lstStyle/>
          <a:p>
            <a:fld id="{E97799C9-84D9-46D2-A11E-BCF8A720529D}" type="slidenum">
              <a:rPr lang="en-US"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pPr/>
              <a:t>9</a:t>
            </a:fld>
            <a:r>
              <a:rPr lang="en-US" sz="32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 </a:t>
            </a:r>
            <a:r>
              <a:rPr lang="en-US" sz="3200" b="1" dirty="0">
                <a:solidFill>
                  <a:schemeClr val="accent1"/>
                </a:solidFill>
              </a:rPr>
              <a:t>Program 2: Crisis</a:t>
            </a:r>
            <a:endParaRPr lang="en-US" sz="4800" b="1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8AE2B0D-F804-94DD-4E72-EA3959697D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1041470"/>
              </p:ext>
            </p:extLst>
          </p:nvPr>
        </p:nvGraphicFramePr>
        <p:xfrm>
          <a:off x="1981200" y="704849"/>
          <a:ext cx="8229600" cy="3931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62AF8D8-D915-12AC-8F6C-A29D656E98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300774"/>
              </p:ext>
            </p:extLst>
          </p:nvPr>
        </p:nvGraphicFramePr>
        <p:xfrm>
          <a:off x="152399" y="4890782"/>
          <a:ext cx="11887202" cy="1732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61401">
                  <a:extLst>
                    <a:ext uri="{9D8B030D-6E8A-4147-A177-3AD203B41FA5}">
                      <a16:colId xmlns:a16="http://schemas.microsoft.com/office/drawing/2014/main" val="2238809343"/>
                    </a:ext>
                  </a:extLst>
                </a:gridCol>
                <a:gridCol w="782697">
                  <a:extLst>
                    <a:ext uri="{9D8B030D-6E8A-4147-A177-3AD203B41FA5}">
                      <a16:colId xmlns:a16="http://schemas.microsoft.com/office/drawing/2014/main" val="585034147"/>
                    </a:ext>
                  </a:extLst>
                </a:gridCol>
                <a:gridCol w="782697">
                  <a:extLst>
                    <a:ext uri="{9D8B030D-6E8A-4147-A177-3AD203B41FA5}">
                      <a16:colId xmlns:a16="http://schemas.microsoft.com/office/drawing/2014/main" val="17236183"/>
                    </a:ext>
                  </a:extLst>
                </a:gridCol>
                <a:gridCol w="782697">
                  <a:extLst>
                    <a:ext uri="{9D8B030D-6E8A-4147-A177-3AD203B41FA5}">
                      <a16:colId xmlns:a16="http://schemas.microsoft.com/office/drawing/2014/main" val="2682873695"/>
                    </a:ext>
                  </a:extLst>
                </a:gridCol>
                <a:gridCol w="782697">
                  <a:extLst>
                    <a:ext uri="{9D8B030D-6E8A-4147-A177-3AD203B41FA5}">
                      <a16:colId xmlns:a16="http://schemas.microsoft.com/office/drawing/2014/main" val="777000322"/>
                    </a:ext>
                  </a:extLst>
                </a:gridCol>
                <a:gridCol w="782697">
                  <a:extLst>
                    <a:ext uri="{9D8B030D-6E8A-4147-A177-3AD203B41FA5}">
                      <a16:colId xmlns:a16="http://schemas.microsoft.com/office/drawing/2014/main" val="4163971084"/>
                    </a:ext>
                  </a:extLst>
                </a:gridCol>
                <a:gridCol w="782697">
                  <a:extLst>
                    <a:ext uri="{9D8B030D-6E8A-4147-A177-3AD203B41FA5}">
                      <a16:colId xmlns:a16="http://schemas.microsoft.com/office/drawing/2014/main" val="851871892"/>
                    </a:ext>
                  </a:extLst>
                </a:gridCol>
                <a:gridCol w="782697">
                  <a:extLst>
                    <a:ext uri="{9D8B030D-6E8A-4147-A177-3AD203B41FA5}">
                      <a16:colId xmlns:a16="http://schemas.microsoft.com/office/drawing/2014/main" val="3637399336"/>
                    </a:ext>
                  </a:extLst>
                </a:gridCol>
                <a:gridCol w="1646922">
                  <a:extLst>
                    <a:ext uri="{9D8B030D-6E8A-4147-A177-3AD203B41FA5}">
                      <a16:colId xmlns:a16="http://schemas.microsoft.com/office/drawing/2014/main" val="225926961"/>
                    </a:ext>
                  </a:extLst>
                </a:gridCol>
              </a:tblGrid>
              <a:tr h="3464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% of Change from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288022"/>
                  </a:ext>
                </a:extLst>
              </a:tr>
              <a:tr h="3464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2015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2016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2017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2018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2019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2020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2015 to 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368686"/>
                  </a:ext>
                </a:extLst>
              </a:tr>
              <a:tr h="3464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Crisis Clients Served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148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162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171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2,722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1,569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1,776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1235%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4040655"/>
                  </a:ext>
                </a:extLst>
              </a:tr>
              <a:tr h="3464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Crisis Phone Assessments Completed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1,653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2,079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3,316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3,517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3,649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3,084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2,783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68%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5594689"/>
                  </a:ext>
                </a:extLst>
              </a:tr>
              <a:tr h="3464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Crisis Mobile Mental Health Assessments Completed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186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385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299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329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191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204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7332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5790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949</TotalTime>
  <Words>2230</Words>
  <Application>Microsoft Office PowerPoint</Application>
  <PresentationFormat>Widescreen</PresentationFormat>
  <Paragraphs>644</Paragraphs>
  <Slides>32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Office Theme</vt:lpstr>
      <vt:lpstr>Eau Claire County Human Services  Initial Overview of Budget 2023</vt:lpstr>
      <vt:lpstr>Overview: Mission and Vision</vt:lpstr>
      <vt:lpstr>Overview: Statutory Responsibilities</vt:lpstr>
      <vt:lpstr>Strategic Direction and Focus</vt:lpstr>
      <vt:lpstr>Overview: Human Services - Evolving and Responding </vt:lpstr>
      <vt:lpstr>Program Data</vt:lpstr>
      <vt:lpstr>7. Program 1: Child Welfare</vt:lpstr>
      <vt:lpstr>8. Program 2: Community Support Program, Clinic, Comprehensive Community Services Program, Treatment Court</vt:lpstr>
      <vt:lpstr>9. Program 2: Crisis</vt:lpstr>
      <vt:lpstr>10. Program 2: Institutional Care</vt:lpstr>
      <vt:lpstr>11. Program 3: Birth-to-Three and CLTS</vt:lpstr>
      <vt:lpstr>12. Program 4: Residential Care and JDC</vt:lpstr>
      <vt:lpstr>13. Program 5: Protection of Vulnerable Adults</vt:lpstr>
      <vt:lpstr>14. Program 6: Economic Assistance</vt:lpstr>
      <vt:lpstr>Budget Overview</vt:lpstr>
      <vt:lpstr>Initial 2023 Budget Request</vt:lpstr>
      <vt:lpstr>2023 Budget Funding Source 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Position Recommendations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Final Summary of Proposed Budget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Eau Claire County  Human Services  Initial Overview of Budget 2023</dc:title>
  <dc:creator>Diane Cable</dc:creator>
  <cp:lastModifiedBy>Diane Cable</cp:lastModifiedBy>
  <cp:revision>52</cp:revision>
  <dcterms:created xsi:type="dcterms:W3CDTF">2022-07-06T16:31:10Z</dcterms:created>
  <dcterms:modified xsi:type="dcterms:W3CDTF">2022-07-08T21:15:20Z</dcterms:modified>
</cp:coreProperties>
</file>