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2" r:id="rId4"/>
    <p:sldId id="258" r:id="rId5"/>
    <p:sldId id="261" r:id="rId6"/>
    <p:sldId id="260" r:id="rId7"/>
    <p:sldId id="263" r:id="rId8"/>
    <p:sldId id="257"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43DC4D-78A8-4B15-818B-EACEF446FFE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378AC-F846-4751-8DE3-C5B86D62A89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795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3DC4D-78A8-4B15-818B-EACEF446FFE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378AC-F846-4751-8DE3-C5B86D62A89E}" type="slidenum">
              <a:rPr lang="en-US" smtClean="0"/>
              <a:t>‹#›</a:t>
            </a:fld>
            <a:endParaRPr lang="en-US"/>
          </a:p>
        </p:txBody>
      </p:sp>
    </p:spTree>
    <p:extLst>
      <p:ext uri="{BB962C8B-B14F-4D97-AF65-F5344CB8AC3E}">
        <p14:creationId xmlns:p14="http://schemas.microsoft.com/office/powerpoint/2010/main" val="94561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3DC4D-78A8-4B15-818B-EACEF446FFE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378AC-F846-4751-8DE3-C5B86D62A89E}" type="slidenum">
              <a:rPr lang="en-US" smtClean="0"/>
              <a:t>‹#›</a:t>
            </a:fld>
            <a:endParaRPr lang="en-US"/>
          </a:p>
        </p:txBody>
      </p:sp>
    </p:spTree>
    <p:extLst>
      <p:ext uri="{BB962C8B-B14F-4D97-AF65-F5344CB8AC3E}">
        <p14:creationId xmlns:p14="http://schemas.microsoft.com/office/powerpoint/2010/main" val="3751744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3DC4D-78A8-4B15-818B-EACEF446FFE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378AC-F846-4751-8DE3-C5B86D62A89E}" type="slidenum">
              <a:rPr lang="en-US" smtClean="0"/>
              <a:t>‹#›</a:t>
            </a:fld>
            <a:endParaRPr lang="en-US"/>
          </a:p>
        </p:txBody>
      </p:sp>
    </p:spTree>
    <p:extLst>
      <p:ext uri="{BB962C8B-B14F-4D97-AF65-F5344CB8AC3E}">
        <p14:creationId xmlns:p14="http://schemas.microsoft.com/office/powerpoint/2010/main" val="2443570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43DC4D-78A8-4B15-818B-EACEF446FFE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378AC-F846-4751-8DE3-C5B86D62A89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985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43DC4D-78A8-4B15-818B-EACEF446FFEC}"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378AC-F846-4751-8DE3-C5B86D62A89E}" type="slidenum">
              <a:rPr lang="en-US" smtClean="0"/>
              <a:t>‹#›</a:t>
            </a:fld>
            <a:endParaRPr lang="en-US"/>
          </a:p>
        </p:txBody>
      </p:sp>
    </p:spTree>
    <p:extLst>
      <p:ext uri="{BB962C8B-B14F-4D97-AF65-F5344CB8AC3E}">
        <p14:creationId xmlns:p14="http://schemas.microsoft.com/office/powerpoint/2010/main" val="75547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43DC4D-78A8-4B15-818B-EACEF446FFEC}" type="datetimeFigureOut">
              <a:rPr lang="en-US" smtClean="0"/>
              <a:t>11/18/2019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B378AC-F846-4751-8DE3-C5B86D62A89E}" type="slidenum">
              <a:rPr lang="en-US" smtClean="0"/>
              <a:t>‹#›</a:t>
            </a:fld>
            <a:endParaRPr lang="en-US"/>
          </a:p>
        </p:txBody>
      </p:sp>
    </p:spTree>
    <p:extLst>
      <p:ext uri="{BB962C8B-B14F-4D97-AF65-F5344CB8AC3E}">
        <p14:creationId xmlns:p14="http://schemas.microsoft.com/office/powerpoint/2010/main" val="723457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43DC4D-78A8-4B15-818B-EACEF446FFEC}" type="datetimeFigureOut">
              <a:rPr lang="en-US" smtClean="0"/>
              <a:t>11/18/2019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B378AC-F846-4751-8DE3-C5B86D62A89E}" type="slidenum">
              <a:rPr lang="en-US" smtClean="0"/>
              <a:t>‹#›</a:t>
            </a:fld>
            <a:endParaRPr lang="en-US"/>
          </a:p>
        </p:txBody>
      </p:sp>
    </p:spTree>
    <p:extLst>
      <p:ext uri="{BB962C8B-B14F-4D97-AF65-F5344CB8AC3E}">
        <p14:creationId xmlns:p14="http://schemas.microsoft.com/office/powerpoint/2010/main" val="2424893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B43DC4D-78A8-4B15-818B-EACEF446FFEC}" type="datetimeFigureOut">
              <a:rPr lang="en-US" smtClean="0"/>
              <a:t>11/18/2019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7B378AC-F846-4751-8DE3-C5B86D62A89E}" type="slidenum">
              <a:rPr lang="en-US" smtClean="0"/>
              <a:t>‹#›</a:t>
            </a:fld>
            <a:endParaRPr lang="en-US"/>
          </a:p>
        </p:txBody>
      </p:sp>
    </p:spTree>
    <p:extLst>
      <p:ext uri="{BB962C8B-B14F-4D97-AF65-F5344CB8AC3E}">
        <p14:creationId xmlns:p14="http://schemas.microsoft.com/office/powerpoint/2010/main" val="313108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B43DC4D-78A8-4B15-818B-EACEF446FFEC}" type="datetimeFigureOut">
              <a:rPr lang="en-US" smtClean="0"/>
              <a:t>11/18/2019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7B378AC-F846-4751-8DE3-C5B86D62A89E}" type="slidenum">
              <a:rPr lang="en-US" smtClean="0"/>
              <a:t>‹#›</a:t>
            </a:fld>
            <a:endParaRPr lang="en-US"/>
          </a:p>
        </p:txBody>
      </p:sp>
    </p:spTree>
    <p:extLst>
      <p:ext uri="{BB962C8B-B14F-4D97-AF65-F5344CB8AC3E}">
        <p14:creationId xmlns:p14="http://schemas.microsoft.com/office/powerpoint/2010/main" val="91583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43DC4D-78A8-4B15-818B-EACEF446FFEC}"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378AC-F846-4751-8DE3-C5B86D62A89E}" type="slidenum">
              <a:rPr lang="en-US" smtClean="0"/>
              <a:t>‹#›</a:t>
            </a:fld>
            <a:endParaRPr lang="en-US"/>
          </a:p>
        </p:txBody>
      </p:sp>
    </p:spTree>
    <p:extLst>
      <p:ext uri="{BB962C8B-B14F-4D97-AF65-F5344CB8AC3E}">
        <p14:creationId xmlns:p14="http://schemas.microsoft.com/office/powerpoint/2010/main" val="2129983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B43DC4D-78A8-4B15-818B-EACEF446FFEC}" type="datetimeFigureOut">
              <a:rPr lang="en-US" smtClean="0"/>
              <a:t>11/18/2019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7B378AC-F846-4751-8DE3-C5B86D62A89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39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cs.legis.wisconsin.gov/document/statutes/13.48(2)(h)1.g." TargetMode="External"/><Relationship Id="rId2" Type="http://schemas.openxmlformats.org/officeDocument/2006/relationships/hyperlink" Target="https://docs.legis.wisconsin.gov/document/statutes/196.378(4g)(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E6181-83D6-4F1E-ABF5-DAB98BF0ED56}"/>
              </a:ext>
            </a:extLst>
          </p:cNvPr>
          <p:cNvSpPr>
            <a:spLocks noGrp="1"/>
          </p:cNvSpPr>
          <p:nvPr>
            <p:ph type="ctrTitle"/>
          </p:nvPr>
        </p:nvSpPr>
        <p:spPr/>
        <p:txBody>
          <a:bodyPr/>
          <a:lstStyle/>
          <a:p>
            <a:r>
              <a:rPr lang="en-US" dirty="0"/>
              <a:t>Wind Energy Regulations</a:t>
            </a:r>
          </a:p>
        </p:txBody>
      </p:sp>
      <p:sp>
        <p:nvSpPr>
          <p:cNvPr id="3" name="Subtitle 2">
            <a:extLst>
              <a:ext uri="{FF2B5EF4-FFF2-40B4-BE49-F238E27FC236}">
                <a16:creationId xmlns:a16="http://schemas.microsoft.com/office/drawing/2014/main" id="{EF20E410-9329-4BCE-8D2E-5B94474D2F22}"/>
              </a:ext>
            </a:extLst>
          </p:cNvPr>
          <p:cNvSpPr>
            <a:spLocks noGrp="1"/>
          </p:cNvSpPr>
          <p:nvPr>
            <p:ph type="subTitle" idx="1"/>
          </p:nvPr>
        </p:nvSpPr>
        <p:spPr/>
        <p:txBody>
          <a:bodyPr>
            <a:normAutofit/>
          </a:bodyPr>
          <a:lstStyle/>
          <a:p>
            <a:r>
              <a:rPr lang="en-US" sz="2200" dirty="0"/>
              <a:t>Committee on Planning and Development – November 19, 2019</a:t>
            </a:r>
          </a:p>
        </p:txBody>
      </p:sp>
    </p:spTree>
    <p:extLst>
      <p:ext uri="{BB962C8B-B14F-4D97-AF65-F5344CB8AC3E}">
        <p14:creationId xmlns:p14="http://schemas.microsoft.com/office/powerpoint/2010/main" val="1364457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2FCB-5D74-4B1E-976E-DDB1FE395050}"/>
              </a:ext>
            </a:extLst>
          </p:cNvPr>
          <p:cNvSpPr>
            <a:spLocks noGrp="1"/>
          </p:cNvSpPr>
          <p:nvPr>
            <p:ph type="title"/>
          </p:nvPr>
        </p:nvSpPr>
        <p:spPr/>
        <p:txBody>
          <a:bodyPr/>
          <a:lstStyle/>
          <a:p>
            <a:r>
              <a:rPr lang="en-US" dirty="0"/>
              <a:t>Applicable Local Ordinances cont.</a:t>
            </a:r>
          </a:p>
        </p:txBody>
      </p:sp>
      <p:sp>
        <p:nvSpPr>
          <p:cNvPr id="3" name="Content Placeholder 2">
            <a:extLst>
              <a:ext uri="{FF2B5EF4-FFF2-40B4-BE49-F238E27FC236}">
                <a16:creationId xmlns:a16="http://schemas.microsoft.com/office/drawing/2014/main" id="{DDC5E639-0CED-4DA0-980E-E2692D1D02B1}"/>
              </a:ext>
            </a:extLst>
          </p:cNvPr>
          <p:cNvSpPr>
            <a:spLocks noGrp="1"/>
          </p:cNvSpPr>
          <p:nvPr>
            <p:ph idx="1"/>
          </p:nvPr>
        </p:nvSpPr>
        <p:spPr/>
        <p:txBody>
          <a:bodyPr/>
          <a:lstStyle/>
          <a:p>
            <a:r>
              <a:rPr lang="en-US" dirty="0"/>
              <a:t>Other applicable local (town/county) ordinances may include the following:  </a:t>
            </a:r>
          </a:p>
          <a:p>
            <a:pPr>
              <a:buFont typeface="Wingdings" panose="05000000000000000000" pitchFamily="2" charset="2"/>
              <a:buChar char="§"/>
            </a:pPr>
            <a:r>
              <a:rPr lang="en-US" dirty="0"/>
              <a:t>Road limits (Road use agreements)</a:t>
            </a:r>
          </a:p>
          <a:p>
            <a:pPr>
              <a:buFont typeface="Wingdings" panose="05000000000000000000" pitchFamily="2" charset="2"/>
              <a:buChar char="§"/>
            </a:pPr>
            <a:r>
              <a:rPr lang="en-US" dirty="0"/>
              <a:t>Crossing and access permits (could be for utilities)</a:t>
            </a:r>
          </a:p>
          <a:p>
            <a:pPr>
              <a:buFont typeface="Wingdings" panose="05000000000000000000" pitchFamily="2" charset="2"/>
              <a:buChar char="§"/>
            </a:pPr>
            <a:r>
              <a:rPr lang="en-US" dirty="0"/>
              <a:t>Noise abatement ordinances (hours or times of construction)</a:t>
            </a:r>
          </a:p>
          <a:p>
            <a:pPr>
              <a:buFont typeface="Wingdings" panose="05000000000000000000" pitchFamily="2" charset="2"/>
              <a:buChar char="§"/>
            </a:pPr>
            <a:r>
              <a:rPr lang="en-US" dirty="0"/>
              <a:t>Building permits</a:t>
            </a:r>
          </a:p>
          <a:p>
            <a:pPr>
              <a:buFont typeface="Wingdings" panose="05000000000000000000" pitchFamily="2" charset="2"/>
              <a:buChar char="§"/>
            </a:pPr>
            <a:r>
              <a:rPr lang="en-US" dirty="0"/>
              <a:t>Driveway access permits and culvert approval, and </a:t>
            </a:r>
          </a:p>
          <a:p>
            <a:pPr>
              <a:buFont typeface="Wingdings" panose="05000000000000000000" pitchFamily="2" charset="2"/>
              <a:buChar char="§"/>
            </a:pPr>
            <a:r>
              <a:rPr lang="en-US" dirty="0"/>
              <a:t>Erosion and stormwater permitting.</a:t>
            </a:r>
          </a:p>
        </p:txBody>
      </p:sp>
    </p:spTree>
    <p:extLst>
      <p:ext uri="{BB962C8B-B14F-4D97-AF65-F5344CB8AC3E}">
        <p14:creationId xmlns:p14="http://schemas.microsoft.com/office/powerpoint/2010/main" val="1436065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D379150-F6B4-45C8-BE10-6B278AD40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5FFCF544-A370-4A5D-A95F-CA6E0E719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6EEB3B97-A638-498B-8083-54191CE71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412A72A-89D4-412C-B394-A538DEDBE9C5}"/>
              </a:ext>
            </a:extLst>
          </p:cNvPr>
          <p:cNvSpPr>
            <a:spLocks noGrp="1"/>
          </p:cNvSpPr>
          <p:nvPr>
            <p:ph type="title"/>
          </p:nvPr>
        </p:nvSpPr>
        <p:spPr>
          <a:xfrm>
            <a:off x="285226" y="516835"/>
            <a:ext cx="3375238" cy="2103875"/>
          </a:xfrm>
        </p:spPr>
        <p:txBody>
          <a:bodyPr vert="horz" lIns="91440" tIns="45720" rIns="91440" bIns="45720" rtlCol="0" anchor="b">
            <a:normAutofit/>
          </a:bodyPr>
          <a:lstStyle/>
          <a:p>
            <a:r>
              <a:rPr lang="en-US" sz="3600" b="1" dirty="0">
                <a:solidFill>
                  <a:srgbClr val="FFFFFF"/>
                </a:solidFill>
              </a:rPr>
              <a:t>Possible Wind Farm Proposal</a:t>
            </a:r>
          </a:p>
        </p:txBody>
      </p:sp>
      <p:sp>
        <p:nvSpPr>
          <p:cNvPr id="3" name="Content Placeholder 2">
            <a:extLst>
              <a:ext uri="{FF2B5EF4-FFF2-40B4-BE49-F238E27FC236}">
                <a16:creationId xmlns:a16="http://schemas.microsoft.com/office/drawing/2014/main" id="{E78A57A4-2083-4B8C-B47E-AE2A80A9F16B}"/>
              </a:ext>
            </a:extLst>
          </p:cNvPr>
          <p:cNvSpPr>
            <a:spLocks noGrp="1"/>
          </p:cNvSpPr>
          <p:nvPr>
            <p:ph sz="half" idx="1"/>
          </p:nvPr>
        </p:nvSpPr>
        <p:spPr>
          <a:xfrm>
            <a:off x="285226" y="2653800"/>
            <a:ext cx="3518091" cy="3335519"/>
          </a:xfrm>
        </p:spPr>
        <p:txBody>
          <a:bodyPr vert="horz" lIns="0" tIns="45720" rIns="0" bIns="45720" rtlCol="0">
            <a:normAutofit/>
          </a:bodyPr>
          <a:lstStyle/>
          <a:p>
            <a:pPr>
              <a:buFont typeface="Wingdings" panose="05000000000000000000" pitchFamily="2" charset="2"/>
              <a:buChar char="v"/>
            </a:pPr>
            <a:r>
              <a:rPr lang="en-US" sz="1500" dirty="0">
                <a:solidFill>
                  <a:srgbClr val="FFFFFF"/>
                </a:solidFill>
              </a:rPr>
              <a:t>Wind farm proposal in the towns of Clear Creek and Pleasant Valley.</a:t>
            </a:r>
          </a:p>
          <a:p>
            <a:pPr>
              <a:buFont typeface="Wingdings" panose="05000000000000000000" pitchFamily="2" charset="2"/>
              <a:buChar char="v"/>
            </a:pPr>
            <a:r>
              <a:rPr lang="en-US" sz="1500" dirty="0">
                <a:solidFill>
                  <a:srgbClr val="FFFFFF"/>
                </a:solidFill>
              </a:rPr>
              <a:t>At this time, no requests for permits have been filed with the planning and development department or the Wisconsin Public Service Commission.</a:t>
            </a:r>
          </a:p>
          <a:p>
            <a:pPr>
              <a:buFont typeface="Wingdings" panose="05000000000000000000" pitchFamily="2" charset="2"/>
              <a:buChar char="v"/>
            </a:pPr>
            <a:r>
              <a:rPr lang="en-US" sz="1500" dirty="0">
                <a:solidFill>
                  <a:srgbClr val="FFFFFF"/>
                </a:solidFill>
              </a:rPr>
              <a:t>Town of Clear Creek enacted a moratorium on November 11, 2019</a:t>
            </a:r>
          </a:p>
          <a:p>
            <a:pPr>
              <a:buFont typeface="Calibri" panose="020F0502020204030204" pitchFamily="34" charset="0"/>
              <a:buChar char="q"/>
            </a:pPr>
            <a:endParaRPr lang="en-US" sz="1500" dirty="0">
              <a:solidFill>
                <a:srgbClr val="FFFFFF"/>
              </a:solidFill>
            </a:endParaRPr>
          </a:p>
          <a:p>
            <a:pPr>
              <a:buFont typeface="Calibri" panose="020F0502020204030204" pitchFamily="34" charset="0"/>
              <a:buChar char="q"/>
            </a:pPr>
            <a:endParaRPr lang="en-US" sz="1500" dirty="0">
              <a:solidFill>
                <a:srgbClr val="FFFFFF"/>
              </a:solidFill>
            </a:endParaRPr>
          </a:p>
          <a:p>
            <a:endParaRPr lang="en-US" sz="1500" dirty="0">
              <a:solidFill>
                <a:srgbClr val="FFFFFF"/>
              </a:solidFill>
            </a:endParaRPr>
          </a:p>
        </p:txBody>
      </p:sp>
      <p:sp>
        <p:nvSpPr>
          <p:cNvPr id="20" name="Rectangle 19">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close up of a map&#10;&#10;Description automatically generated">
            <a:extLst>
              <a:ext uri="{FF2B5EF4-FFF2-40B4-BE49-F238E27FC236}">
                <a16:creationId xmlns:a16="http://schemas.microsoft.com/office/drawing/2014/main" id="{4D3C06E8-02BB-4382-9A60-F82983BEF1B2}"/>
              </a:ext>
            </a:extLst>
          </p:cNvPr>
          <p:cNvPicPr>
            <a:picLocks noGrp="1" noChangeAspect="1"/>
          </p:cNvPicPr>
          <p:nvPr>
            <p:ph sz="half" idx="2"/>
          </p:nvPr>
        </p:nvPicPr>
        <p:blipFill>
          <a:blip r:embed="rId2"/>
          <a:stretch>
            <a:fillRect/>
          </a:stretch>
        </p:blipFill>
        <p:spPr>
          <a:xfrm>
            <a:off x="4742017" y="1653001"/>
            <a:ext cx="6798082" cy="3551997"/>
          </a:xfrm>
          <a:prstGeom prst="rect">
            <a:avLst/>
          </a:prstGeom>
        </p:spPr>
      </p:pic>
      <p:sp>
        <p:nvSpPr>
          <p:cNvPr id="6" name="TextBox 5">
            <a:extLst>
              <a:ext uri="{FF2B5EF4-FFF2-40B4-BE49-F238E27FC236}">
                <a16:creationId xmlns:a16="http://schemas.microsoft.com/office/drawing/2014/main" id="{84536827-5FCD-41C5-A88F-21E14BAB680E}"/>
              </a:ext>
            </a:extLst>
          </p:cNvPr>
          <p:cNvSpPr txBox="1"/>
          <p:nvPr/>
        </p:nvSpPr>
        <p:spPr>
          <a:xfrm>
            <a:off x="6672984" y="1018549"/>
            <a:ext cx="2936147" cy="523220"/>
          </a:xfrm>
          <a:prstGeom prst="rect">
            <a:avLst/>
          </a:prstGeom>
          <a:noFill/>
        </p:spPr>
        <p:txBody>
          <a:bodyPr wrap="square" rtlCol="0">
            <a:spAutoFit/>
          </a:bodyPr>
          <a:lstStyle/>
          <a:p>
            <a:r>
              <a:rPr lang="en-US" sz="2800" dirty="0"/>
              <a:t>Eau Claire County</a:t>
            </a:r>
          </a:p>
        </p:txBody>
      </p:sp>
    </p:spTree>
    <p:extLst>
      <p:ext uri="{BB962C8B-B14F-4D97-AF65-F5344CB8AC3E}">
        <p14:creationId xmlns:p14="http://schemas.microsoft.com/office/powerpoint/2010/main" val="3847960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38BCD-4C14-4D49-82CC-2938034694EE}"/>
              </a:ext>
            </a:extLst>
          </p:cNvPr>
          <p:cNvSpPr>
            <a:spLocks noGrp="1"/>
          </p:cNvSpPr>
          <p:nvPr>
            <p:ph type="title"/>
          </p:nvPr>
        </p:nvSpPr>
        <p:spPr/>
        <p:txBody>
          <a:bodyPr/>
          <a:lstStyle/>
          <a:p>
            <a:r>
              <a:rPr lang="en-US" dirty="0"/>
              <a:t>County Wind Energy Systems Ordinance </a:t>
            </a:r>
          </a:p>
        </p:txBody>
      </p:sp>
      <p:sp>
        <p:nvSpPr>
          <p:cNvPr id="3" name="Text Placeholder 2">
            <a:extLst>
              <a:ext uri="{FF2B5EF4-FFF2-40B4-BE49-F238E27FC236}">
                <a16:creationId xmlns:a16="http://schemas.microsoft.com/office/drawing/2014/main" id="{03A0FAD9-A377-4679-8EC1-BD3112A045DB}"/>
              </a:ext>
            </a:extLst>
          </p:cNvPr>
          <p:cNvSpPr>
            <a:spLocks noGrp="1"/>
          </p:cNvSpPr>
          <p:nvPr>
            <p:ph type="body" idx="1"/>
          </p:nvPr>
        </p:nvSpPr>
        <p:spPr>
          <a:xfrm>
            <a:off x="1097280" y="1946720"/>
            <a:ext cx="4937760" cy="736282"/>
          </a:xfrm>
        </p:spPr>
        <p:txBody>
          <a:bodyPr/>
          <a:lstStyle/>
          <a:p>
            <a:r>
              <a:rPr lang="en-US" dirty="0"/>
              <a:t>Eau Claire County Code - Section 18.30.260</a:t>
            </a:r>
          </a:p>
          <a:p>
            <a:endParaRPr lang="en-US" dirty="0"/>
          </a:p>
        </p:txBody>
      </p:sp>
      <p:sp>
        <p:nvSpPr>
          <p:cNvPr id="4" name="Content Placeholder 3">
            <a:extLst>
              <a:ext uri="{FF2B5EF4-FFF2-40B4-BE49-F238E27FC236}">
                <a16:creationId xmlns:a16="http://schemas.microsoft.com/office/drawing/2014/main" id="{94B3A73E-F47F-42AF-928B-22F6712287C2}"/>
              </a:ext>
            </a:extLst>
          </p:cNvPr>
          <p:cNvSpPr>
            <a:spLocks noGrp="1"/>
          </p:cNvSpPr>
          <p:nvPr>
            <p:ph sz="half" idx="2"/>
          </p:nvPr>
        </p:nvSpPr>
        <p:spPr/>
        <p:txBody>
          <a:bodyPr>
            <a:normAutofit/>
          </a:bodyPr>
          <a:lstStyle/>
          <a:p>
            <a:pPr lvl="1">
              <a:buFont typeface="Arial" panose="020B0604020202020204" pitchFamily="34" charset="0"/>
              <a:buChar char="•"/>
            </a:pPr>
            <a:r>
              <a:rPr lang="en-US" dirty="0"/>
              <a:t>Existing ordinance standards adopted prior to the adoption of Wis. Stats. 66.0401 and Chapter PSC 128 Wis. Admin. Code (Wind Energy Systems).</a:t>
            </a:r>
          </a:p>
          <a:p>
            <a:pPr lvl="1">
              <a:buFont typeface="Arial" panose="020B0604020202020204" pitchFamily="34" charset="0"/>
              <a:buChar char="•"/>
            </a:pPr>
            <a:r>
              <a:rPr lang="en-US" dirty="0"/>
              <a:t>Title 18 is currently being rewritten to bring the entire code up to date. </a:t>
            </a:r>
          </a:p>
          <a:p>
            <a:pPr lvl="2">
              <a:buFont typeface="Arial" panose="020B0604020202020204" pitchFamily="34" charset="0"/>
              <a:buChar char="•"/>
            </a:pPr>
            <a:r>
              <a:rPr lang="en-US" dirty="0"/>
              <a:t>St. Croix County - regulate wind energy systems as defined by Wis. Stats. 66.0403 with a conditional use permit.  </a:t>
            </a:r>
          </a:p>
        </p:txBody>
      </p:sp>
      <p:sp>
        <p:nvSpPr>
          <p:cNvPr id="5" name="Text Placeholder 4">
            <a:extLst>
              <a:ext uri="{FF2B5EF4-FFF2-40B4-BE49-F238E27FC236}">
                <a16:creationId xmlns:a16="http://schemas.microsoft.com/office/drawing/2014/main" id="{BB37378A-1980-4A94-8F91-A472417FF57C}"/>
              </a:ext>
            </a:extLst>
          </p:cNvPr>
          <p:cNvSpPr>
            <a:spLocks noGrp="1"/>
          </p:cNvSpPr>
          <p:nvPr>
            <p:ph type="body" sz="quarter" idx="3"/>
          </p:nvPr>
        </p:nvSpPr>
        <p:spPr>
          <a:xfrm>
            <a:off x="6217920" y="1946720"/>
            <a:ext cx="4937760" cy="736282"/>
          </a:xfrm>
        </p:spPr>
        <p:txBody>
          <a:bodyPr/>
          <a:lstStyle/>
          <a:p>
            <a:r>
              <a:rPr lang="en-US" dirty="0"/>
              <a:t>Current Standards Cover the following:</a:t>
            </a:r>
          </a:p>
          <a:p>
            <a:endParaRPr lang="en-US" dirty="0"/>
          </a:p>
        </p:txBody>
      </p:sp>
      <p:sp>
        <p:nvSpPr>
          <p:cNvPr id="6" name="Content Placeholder 5">
            <a:extLst>
              <a:ext uri="{FF2B5EF4-FFF2-40B4-BE49-F238E27FC236}">
                <a16:creationId xmlns:a16="http://schemas.microsoft.com/office/drawing/2014/main" id="{F4A6706B-E575-46B5-B398-7816E65813BC}"/>
              </a:ext>
            </a:extLst>
          </p:cNvPr>
          <p:cNvSpPr>
            <a:spLocks noGrp="1"/>
          </p:cNvSpPr>
          <p:nvPr>
            <p:ph sz="quarter" idx="4"/>
          </p:nvPr>
        </p:nvSpPr>
        <p:spPr/>
        <p:txBody>
          <a:bodyPr numCol="2">
            <a:normAutofit/>
          </a:bodyPr>
          <a:lstStyle/>
          <a:p>
            <a:pPr lvl="2">
              <a:buFont typeface="Arial" panose="020B0604020202020204" pitchFamily="34" charset="0"/>
              <a:buChar char="•"/>
            </a:pPr>
            <a:r>
              <a:rPr lang="en-US" dirty="0"/>
              <a:t>Setbacks</a:t>
            </a:r>
          </a:p>
          <a:p>
            <a:pPr lvl="2">
              <a:buFont typeface="Arial" panose="020B0604020202020204" pitchFamily="34" charset="0"/>
              <a:buChar char="•"/>
            </a:pPr>
            <a:r>
              <a:rPr lang="en-US" dirty="0"/>
              <a:t>Spacing and density</a:t>
            </a:r>
          </a:p>
          <a:p>
            <a:pPr lvl="2">
              <a:buFont typeface="Arial" panose="020B0604020202020204" pitchFamily="34" charset="0"/>
              <a:buChar char="•"/>
            </a:pPr>
            <a:r>
              <a:rPr lang="en-US" dirty="0"/>
              <a:t>Shadow flicker</a:t>
            </a:r>
          </a:p>
          <a:p>
            <a:pPr lvl="2">
              <a:buFont typeface="Arial" panose="020B0604020202020204" pitchFamily="34" charset="0"/>
              <a:buChar char="•"/>
            </a:pPr>
            <a:r>
              <a:rPr lang="en-US" dirty="0"/>
              <a:t>Noise</a:t>
            </a:r>
          </a:p>
          <a:p>
            <a:pPr lvl="2">
              <a:buFont typeface="Arial" panose="020B0604020202020204" pitchFamily="34" charset="0"/>
              <a:buChar char="•"/>
            </a:pPr>
            <a:r>
              <a:rPr lang="en-US" dirty="0"/>
              <a:t>Construction standards</a:t>
            </a:r>
          </a:p>
          <a:p>
            <a:pPr lvl="2">
              <a:buFont typeface="Arial" panose="020B0604020202020204" pitchFamily="34" charset="0"/>
              <a:buChar char="•"/>
            </a:pPr>
            <a:r>
              <a:rPr lang="en-US" dirty="0"/>
              <a:t>Height</a:t>
            </a:r>
          </a:p>
          <a:p>
            <a:pPr lvl="2">
              <a:buFont typeface="Arial" panose="020B0604020202020204" pitchFamily="34" charset="0"/>
              <a:buChar char="•"/>
            </a:pPr>
            <a:r>
              <a:rPr lang="en-US" dirty="0"/>
              <a:t>Access</a:t>
            </a:r>
          </a:p>
          <a:p>
            <a:pPr lvl="2">
              <a:buFont typeface="Arial" panose="020B0604020202020204" pitchFamily="34" charset="0"/>
              <a:buChar char="•"/>
            </a:pPr>
            <a:r>
              <a:rPr lang="en-US" dirty="0"/>
              <a:t>Blade Clearance</a:t>
            </a:r>
          </a:p>
          <a:p>
            <a:pPr lvl="2">
              <a:buFont typeface="Arial" panose="020B0604020202020204" pitchFamily="34" charset="0"/>
              <a:buChar char="•"/>
            </a:pPr>
            <a:r>
              <a:rPr lang="en-US" dirty="0"/>
              <a:t>Electrical Wires</a:t>
            </a:r>
          </a:p>
          <a:p>
            <a:pPr lvl="2">
              <a:buFont typeface="Arial" panose="020B0604020202020204" pitchFamily="34" charset="0"/>
              <a:buChar char="•"/>
            </a:pPr>
            <a:r>
              <a:rPr lang="en-US" dirty="0"/>
              <a:t>Lighting</a:t>
            </a:r>
          </a:p>
          <a:p>
            <a:pPr lvl="2">
              <a:buFont typeface="Arial" panose="020B0604020202020204" pitchFamily="34" charset="0"/>
              <a:buChar char="•"/>
            </a:pPr>
            <a:r>
              <a:rPr lang="en-US" dirty="0"/>
              <a:t>Appearance, color, and finish</a:t>
            </a:r>
          </a:p>
          <a:p>
            <a:pPr lvl="2">
              <a:buFont typeface="Arial" panose="020B0604020202020204" pitchFamily="34" charset="0"/>
              <a:buChar char="•"/>
            </a:pPr>
            <a:r>
              <a:rPr lang="en-US" dirty="0"/>
              <a:t>Equipment</a:t>
            </a:r>
          </a:p>
          <a:p>
            <a:pPr lvl="2">
              <a:buFont typeface="Arial" panose="020B0604020202020204" pitchFamily="34" charset="0"/>
              <a:buChar char="•"/>
            </a:pPr>
            <a:r>
              <a:rPr lang="en-US" dirty="0"/>
              <a:t>Signs</a:t>
            </a:r>
          </a:p>
          <a:p>
            <a:pPr lvl="2">
              <a:buFont typeface="Arial" panose="020B0604020202020204" pitchFamily="34" charset="0"/>
              <a:buChar char="•"/>
            </a:pPr>
            <a:r>
              <a:rPr lang="en-US" dirty="0"/>
              <a:t>Land Disturbance</a:t>
            </a:r>
          </a:p>
          <a:p>
            <a:pPr lvl="2">
              <a:buFont typeface="Arial" panose="020B0604020202020204" pitchFamily="34" charset="0"/>
              <a:buChar char="•"/>
            </a:pPr>
            <a:r>
              <a:rPr lang="en-US" dirty="0"/>
              <a:t>Parking areas and driveways</a:t>
            </a:r>
          </a:p>
          <a:p>
            <a:pPr lvl="2">
              <a:buFont typeface="Arial" panose="020B0604020202020204" pitchFamily="34" charset="0"/>
              <a:buChar char="•"/>
            </a:pPr>
            <a:r>
              <a:rPr lang="en-US" dirty="0"/>
              <a:t>Code Compliance</a:t>
            </a:r>
          </a:p>
          <a:p>
            <a:pPr lvl="2">
              <a:buFont typeface="Arial" panose="020B0604020202020204" pitchFamily="34" charset="0"/>
              <a:buChar char="•"/>
            </a:pPr>
            <a:r>
              <a:rPr lang="en-US" dirty="0"/>
              <a:t>Signal Interference</a:t>
            </a:r>
          </a:p>
          <a:p>
            <a:pPr lvl="2">
              <a:buFont typeface="Arial" panose="020B0604020202020204" pitchFamily="34" charset="0"/>
              <a:buChar char="•"/>
            </a:pPr>
            <a:r>
              <a:rPr lang="en-US" dirty="0"/>
              <a:t>Abandonment</a:t>
            </a:r>
          </a:p>
          <a:p>
            <a:endParaRPr lang="en-US" dirty="0"/>
          </a:p>
        </p:txBody>
      </p:sp>
    </p:spTree>
    <p:extLst>
      <p:ext uri="{BB962C8B-B14F-4D97-AF65-F5344CB8AC3E}">
        <p14:creationId xmlns:p14="http://schemas.microsoft.com/office/powerpoint/2010/main" val="1219290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75FCB-C6D6-4A95-9507-502F549552BB}"/>
              </a:ext>
            </a:extLst>
          </p:cNvPr>
          <p:cNvSpPr>
            <a:spLocks noGrp="1"/>
          </p:cNvSpPr>
          <p:nvPr>
            <p:ph type="title"/>
          </p:nvPr>
        </p:nvSpPr>
        <p:spPr/>
        <p:txBody>
          <a:bodyPr/>
          <a:lstStyle/>
          <a:p>
            <a:r>
              <a:rPr lang="en-US" dirty="0"/>
              <a:t>Administrative Code</a:t>
            </a:r>
          </a:p>
        </p:txBody>
      </p:sp>
      <p:sp>
        <p:nvSpPr>
          <p:cNvPr id="3" name="Content Placeholder 2">
            <a:extLst>
              <a:ext uri="{FF2B5EF4-FFF2-40B4-BE49-F238E27FC236}">
                <a16:creationId xmlns:a16="http://schemas.microsoft.com/office/drawing/2014/main" id="{43325B67-37B8-4B6B-9888-DF7D801E162C}"/>
              </a:ext>
            </a:extLst>
          </p:cNvPr>
          <p:cNvSpPr>
            <a:spLocks noGrp="1"/>
          </p:cNvSpPr>
          <p:nvPr>
            <p:ph idx="1"/>
          </p:nvPr>
        </p:nvSpPr>
        <p:spPr/>
        <p:txBody>
          <a:bodyPr>
            <a:normAutofit fontScale="92500" lnSpcReduction="10000"/>
          </a:bodyPr>
          <a:lstStyle/>
          <a:p>
            <a:pPr>
              <a:buFont typeface="Wingdings" panose="05000000000000000000" pitchFamily="2" charset="2"/>
              <a:buChar char="q"/>
            </a:pPr>
            <a:r>
              <a:rPr lang="en-US" dirty="0"/>
              <a:t> 2009 Wisconsin Act 40 </a:t>
            </a:r>
          </a:p>
          <a:p>
            <a:pPr lvl="1">
              <a:buFont typeface="Arial" panose="020B0604020202020204" pitchFamily="34" charset="0"/>
              <a:buChar char="•"/>
            </a:pPr>
            <a:r>
              <a:rPr lang="en-US" dirty="0"/>
              <a:t> Directed the Public Service Commission (PSC) to promulgate administrative rules (PSC 128) </a:t>
            </a:r>
          </a:p>
          <a:p>
            <a:pPr lvl="2">
              <a:buFont typeface="Arial" panose="020B0604020202020204" pitchFamily="34" charset="0"/>
              <a:buChar char="•"/>
            </a:pPr>
            <a:r>
              <a:rPr lang="en-US" dirty="0"/>
              <a:t>Commission adopted the final wind siting rules on December 27, 2010</a:t>
            </a:r>
          </a:p>
          <a:p>
            <a:pPr lvl="2">
              <a:buFont typeface="Arial" panose="020B0604020202020204" pitchFamily="34" charset="0"/>
              <a:buChar char="•"/>
            </a:pPr>
            <a:r>
              <a:rPr lang="en-US" dirty="0"/>
              <a:t>If a local political subdivision chooses to regulate wind energy systems –</a:t>
            </a:r>
          </a:p>
          <a:p>
            <a:pPr marL="566928" lvl="3" indent="0">
              <a:buNone/>
            </a:pPr>
            <a:r>
              <a:rPr lang="en-US" dirty="0"/>
              <a:t>Its regulations may not be more restrictive than the PSC rules. </a:t>
            </a:r>
          </a:p>
          <a:p>
            <a:pPr lvl="2">
              <a:buFont typeface="Arial" panose="020B0604020202020204" pitchFamily="34" charset="0"/>
              <a:buChar char="•"/>
            </a:pPr>
            <a:r>
              <a:rPr lang="en-US" dirty="0"/>
              <a:t>Ensure consistent local procedures for local regulation of wind energy system.  </a:t>
            </a:r>
          </a:p>
          <a:p>
            <a:pPr lvl="1">
              <a:buFont typeface="Arial" panose="020B0604020202020204" pitchFamily="34" charset="0"/>
              <a:buChar char="•"/>
            </a:pPr>
            <a:r>
              <a:rPr lang="en-US" dirty="0"/>
              <a:t>Wis. Admin. Code </a:t>
            </a:r>
            <a:r>
              <a:rPr lang="en-US" dirty="0" err="1"/>
              <a:t>ch.</a:t>
            </a:r>
            <a:r>
              <a:rPr lang="en-US" dirty="0"/>
              <a:t> 128 Wind Energy Systems – </a:t>
            </a:r>
          </a:p>
          <a:p>
            <a:pPr lvl="2">
              <a:buFont typeface="Arial" panose="020B0604020202020204" pitchFamily="34" charset="0"/>
              <a:buChar char="•"/>
            </a:pPr>
            <a:r>
              <a:rPr lang="en-US" dirty="0"/>
              <a:t>Effective date March 16, 2012 </a:t>
            </a:r>
          </a:p>
          <a:p>
            <a:pPr lvl="1">
              <a:buFont typeface="Arial" panose="020B0604020202020204" pitchFamily="34" charset="0"/>
              <a:buChar char="•"/>
            </a:pPr>
            <a:r>
              <a:rPr lang="en-US" dirty="0"/>
              <a:t>PSC 128.03 Political subdivision authority – limits local authority</a:t>
            </a:r>
          </a:p>
          <a:p>
            <a:pPr lvl="2">
              <a:buFont typeface="Arial" panose="020B0604020202020204" pitchFamily="34" charset="0"/>
              <a:buChar char="•"/>
            </a:pPr>
            <a:r>
              <a:rPr lang="en-US" dirty="0"/>
              <a:t>PSC 128 Wis. Admin. Code: A political subdivision may not place any restriction, either directly or in effect, on the installation or sue of a wind energy system except by adopting an ordinance that complies with this chapter and Wis. Stats. 66.0401, and is not more restrictive than this chapter. </a:t>
            </a:r>
          </a:p>
          <a:p>
            <a:pPr lvl="1">
              <a:buFont typeface="Arial" panose="020B0604020202020204" pitchFamily="34" charset="0"/>
              <a:buChar char="•"/>
            </a:pPr>
            <a:r>
              <a:rPr lang="en-US" dirty="0"/>
              <a:t>PSC 128.13 Siting Criteria </a:t>
            </a:r>
          </a:p>
          <a:p>
            <a:pPr lvl="2">
              <a:buFont typeface="Arial" panose="020B0604020202020204" pitchFamily="34" charset="0"/>
              <a:buChar char="•"/>
            </a:pPr>
            <a:r>
              <a:rPr lang="en-US" dirty="0"/>
              <a:t>A political subdivision may not establish long-term land use planning requirements or practices that preclude the construction of a particular type, or any type, of wind turbine or wind energy system within the political subdivision’s jurisdiction.</a:t>
            </a:r>
          </a:p>
          <a:p>
            <a:pPr lvl="2">
              <a:buFont typeface="Arial" panose="020B0604020202020204" pitchFamily="34" charset="0"/>
              <a:buChar char="•"/>
            </a:pPr>
            <a:endParaRPr lang="en-US" dirty="0"/>
          </a:p>
          <a:p>
            <a:pPr marL="384048" lvl="2" indent="0">
              <a:buNone/>
            </a:pPr>
            <a:r>
              <a:rPr lang="en-US" dirty="0"/>
              <a:t>Source: PSC of Wisconsin Wind Siting Rules website, 2009 Wisconsin Act 40, PSC 128 Wis. Admin. Code</a:t>
            </a:r>
          </a:p>
        </p:txBody>
      </p:sp>
    </p:spTree>
    <p:extLst>
      <p:ext uri="{BB962C8B-B14F-4D97-AF65-F5344CB8AC3E}">
        <p14:creationId xmlns:p14="http://schemas.microsoft.com/office/powerpoint/2010/main" val="275898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9148C-80A0-4564-8AEC-5AD20EC25B2F}"/>
              </a:ext>
            </a:extLst>
          </p:cNvPr>
          <p:cNvSpPr>
            <a:spLocks noGrp="1"/>
          </p:cNvSpPr>
          <p:nvPr>
            <p:ph type="title"/>
          </p:nvPr>
        </p:nvSpPr>
        <p:spPr/>
        <p:txBody>
          <a:bodyPr/>
          <a:lstStyle/>
          <a:p>
            <a:r>
              <a:rPr lang="en-US" dirty="0"/>
              <a:t>Wisconsin Statutes</a:t>
            </a:r>
          </a:p>
        </p:txBody>
      </p:sp>
      <p:sp>
        <p:nvSpPr>
          <p:cNvPr id="3" name="Content Placeholder 2">
            <a:extLst>
              <a:ext uri="{FF2B5EF4-FFF2-40B4-BE49-F238E27FC236}">
                <a16:creationId xmlns:a16="http://schemas.microsoft.com/office/drawing/2014/main" id="{15BAD190-8349-403A-ADE3-820CE4A539CF}"/>
              </a:ext>
            </a:extLst>
          </p:cNvPr>
          <p:cNvSpPr>
            <a:spLocks noGrp="1"/>
          </p:cNvSpPr>
          <p:nvPr>
            <p:ph idx="1"/>
          </p:nvPr>
        </p:nvSpPr>
        <p:spPr/>
        <p:txBody>
          <a:bodyPr/>
          <a:lstStyle/>
          <a:p>
            <a:pPr>
              <a:buFont typeface="Wingdings" panose="05000000000000000000" pitchFamily="2" charset="2"/>
              <a:buChar char="q"/>
            </a:pPr>
            <a:r>
              <a:rPr lang="en-US" dirty="0"/>
              <a:t>Wis. Stats. 66.0401 Regulations relating to solar and wind energy systems</a:t>
            </a:r>
          </a:p>
          <a:p>
            <a:pPr lvl="1">
              <a:buFont typeface="Arial" panose="020B0604020202020204" pitchFamily="34" charset="0"/>
              <a:buChar char="•"/>
            </a:pPr>
            <a:r>
              <a:rPr lang="en-US" dirty="0"/>
              <a:t>Wis. Stats. 66.0401 (1m) </a:t>
            </a:r>
            <a:r>
              <a:rPr lang="en-US" cap="small" dirty="0"/>
              <a:t>Authority to restrict systems limited. </a:t>
            </a:r>
            <a:r>
              <a:rPr lang="en-US" dirty="0"/>
              <a:t>No political subdivision may place any restriction, either directly or in effect, on the installation or use of a wind energy system that is more restrictive than the rules promulgated by the commission under s. </a:t>
            </a:r>
            <a:r>
              <a:rPr lang="en-US" dirty="0">
                <a:hlinkClick r:id="rId2" tooltip="Statutes 196.378(4g)(b)"/>
              </a:rPr>
              <a:t>196.378 (4g) (b)</a:t>
            </a:r>
            <a:r>
              <a:rPr lang="en-US" dirty="0"/>
              <a:t>. No political subdivision may place any restriction, either directly or in effect, on the installation or use of a solar energy system, as defined in s. </a:t>
            </a:r>
            <a:r>
              <a:rPr lang="en-US" dirty="0">
                <a:hlinkClick r:id="rId3" tooltip="Statutes 13.48(2)(h)1.g."/>
              </a:rPr>
              <a:t>13.48 (2) (h) 1. g.</a:t>
            </a:r>
            <a:r>
              <a:rPr lang="en-US" dirty="0"/>
              <a:t>, or a wind energy system, unless the restriction satisfies one of the following conditions: </a:t>
            </a:r>
          </a:p>
          <a:p>
            <a:pPr marL="0" indent="0">
              <a:buNone/>
            </a:pPr>
            <a:r>
              <a:rPr lang="en-US" sz="1400" dirty="0"/>
              <a:t>	(a) Serves to preserve or protect the public health or safety. </a:t>
            </a:r>
          </a:p>
          <a:p>
            <a:pPr marL="0" indent="0">
              <a:buNone/>
            </a:pPr>
            <a:r>
              <a:rPr lang="en-US" sz="1400" dirty="0"/>
              <a:t>	(b) Does not significantly increase the cost of the system or significantly decrease its efficiency. </a:t>
            </a:r>
          </a:p>
          <a:p>
            <a:pPr marL="0" indent="0">
              <a:buNone/>
            </a:pPr>
            <a:r>
              <a:rPr lang="en-US" sz="1400" dirty="0"/>
              <a:t>	(c) Allows for an alternative system of comparable cost and efficiency. </a:t>
            </a:r>
          </a:p>
          <a:p>
            <a:pPr marL="0" indent="0">
              <a:buNone/>
            </a:pPr>
            <a:endParaRPr lang="en-US" sz="1400" dirty="0"/>
          </a:p>
          <a:p>
            <a:pPr marL="0" indent="0">
              <a:buNone/>
            </a:pPr>
            <a:r>
              <a:rPr lang="en-US" sz="1400" dirty="0"/>
              <a:t>Source: Wisconsin Statutes</a:t>
            </a:r>
          </a:p>
        </p:txBody>
      </p:sp>
    </p:spTree>
    <p:extLst>
      <p:ext uri="{BB962C8B-B14F-4D97-AF65-F5344CB8AC3E}">
        <p14:creationId xmlns:p14="http://schemas.microsoft.com/office/powerpoint/2010/main" val="191295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53A64-1D2F-4E26-BDB1-E9F7FF35A622}"/>
              </a:ext>
            </a:extLst>
          </p:cNvPr>
          <p:cNvSpPr>
            <a:spLocks noGrp="1"/>
          </p:cNvSpPr>
          <p:nvPr>
            <p:ph type="title"/>
          </p:nvPr>
        </p:nvSpPr>
        <p:spPr/>
        <p:txBody>
          <a:bodyPr/>
          <a:lstStyle/>
          <a:p>
            <a:r>
              <a:rPr lang="en-US" dirty="0"/>
              <a:t>Wisconsin Statutes cont.</a:t>
            </a:r>
          </a:p>
        </p:txBody>
      </p:sp>
      <p:sp>
        <p:nvSpPr>
          <p:cNvPr id="3" name="Content Placeholder 2">
            <a:extLst>
              <a:ext uri="{FF2B5EF4-FFF2-40B4-BE49-F238E27FC236}">
                <a16:creationId xmlns:a16="http://schemas.microsoft.com/office/drawing/2014/main" id="{3A293A22-AB84-4FF4-9842-345E49C2F4C0}"/>
              </a:ext>
            </a:extLst>
          </p:cNvPr>
          <p:cNvSpPr>
            <a:spLocks noGrp="1"/>
          </p:cNvSpPr>
          <p:nvPr>
            <p:ph idx="1"/>
          </p:nvPr>
        </p:nvSpPr>
        <p:spPr>
          <a:xfrm>
            <a:off x="755009" y="1845734"/>
            <a:ext cx="11031523" cy="4026560"/>
          </a:xfrm>
        </p:spPr>
        <p:txBody>
          <a:bodyPr numCol="1">
            <a:normAutofit/>
          </a:bodyPr>
          <a:lstStyle/>
          <a:p>
            <a:pPr lvl="1">
              <a:buFont typeface="Arial" panose="020B0604020202020204" pitchFamily="34" charset="0"/>
              <a:buChar char="•"/>
            </a:pPr>
            <a:r>
              <a:rPr lang="en-US" dirty="0"/>
              <a:t>Wis. Stats. 66.0403 Solar and Wind Access Permits</a:t>
            </a:r>
          </a:p>
          <a:p>
            <a:pPr lvl="2">
              <a:buFont typeface="Arial" panose="020B0604020202020204" pitchFamily="34" charset="0"/>
              <a:buChar char="•"/>
            </a:pPr>
            <a:endParaRPr lang="en-US" dirty="0"/>
          </a:p>
          <a:p>
            <a:pPr lvl="1">
              <a:buFont typeface="Arial" panose="020B0604020202020204" pitchFamily="34" charset="0"/>
              <a:buChar char="•"/>
            </a:pPr>
            <a:r>
              <a:rPr lang="en-US" dirty="0"/>
              <a:t>Wis. Stats. 196.491 Strategic Energy Assessment; Electric Generating Facilities and Transmission lines: Natural Gas Lines.</a:t>
            </a:r>
          </a:p>
          <a:p>
            <a:pPr lvl="2">
              <a:buFont typeface="Arial" panose="020B0604020202020204" pitchFamily="34" charset="0"/>
              <a:buChar char="•"/>
            </a:pPr>
            <a:r>
              <a:rPr lang="en-US" dirty="0"/>
              <a:t>PSC authority to regulate wind energy systems with an operational capacity of 100 megawatts (MW) or greater</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45471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4BDEB-0B85-4824-B2D6-BAC7AB0C27B3}"/>
              </a:ext>
            </a:extLst>
          </p:cNvPr>
          <p:cNvSpPr>
            <a:spLocks noGrp="1"/>
          </p:cNvSpPr>
          <p:nvPr>
            <p:ph type="title"/>
          </p:nvPr>
        </p:nvSpPr>
        <p:spPr/>
        <p:txBody>
          <a:bodyPr/>
          <a:lstStyle/>
          <a:p>
            <a:r>
              <a:rPr lang="en-US" dirty="0"/>
              <a:t>Certificate of Public Convenience and Necessity (CPCN) </a:t>
            </a:r>
          </a:p>
        </p:txBody>
      </p:sp>
      <p:sp>
        <p:nvSpPr>
          <p:cNvPr id="3" name="Content Placeholder 2">
            <a:extLst>
              <a:ext uri="{FF2B5EF4-FFF2-40B4-BE49-F238E27FC236}">
                <a16:creationId xmlns:a16="http://schemas.microsoft.com/office/drawing/2014/main" id="{D465160A-6C5C-4CCA-A9B7-A4D95A62E722}"/>
              </a:ext>
            </a:extLst>
          </p:cNvPr>
          <p:cNvSpPr>
            <a:spLocks noGrp="1"/>
          </p:cNvSpPr>
          <p:nvPr>
            <p:ph idx="1"/>
          </p:nvPr>
        </p:nvSpPr>
        <p:spPr/>
        <p:txBody>
          <a:bodyPr>
            <a:normAutofit fontScale="92500" lnSpcReduction="20000"/>
          </a:bodyPr>
          <a:lstStyle/>
          <a:p>
            <a:pPr>
              <a:buFont typeface="Wingdings" panose="05000000000000000000" pitchFamily="2" charset="2"/>
              <a:buChar char="q"/>
            </a:pPr>
            <a:r>
              <a:rPr lang="en-US" dirty="0"/>
              <a:t>Wis. Stats. 196.491 (3) CPCN - Required for Large electric generating facility – operation capacity of 100 megawatts or more.</a:t>
            </a:r>
          </a:p>
          <a:p>
            <a:pPr>
              <a:buFont typeface="Wingdings" panose="05000000000000000000" pitchFamily="2" charset="2"/>
              <a:buChar char="q"/>
            </a:pPr>
            <a:endParaRPr lang="en-US" dirty="0"/>
          </a:p>
          <a:p>
            <a:pPr>
              <a:buFont typeface="Wingdings" panose="05000000000000000000" pitchFamily="2" charset="2"/>
              <a:buChar char="q"/>
            </a:pPr>
            <a:r>
              <a:rPr lang="en-US" dirty="0"/>
              <a:t>Statutory Review Process – Review by the PSC and approval by the Commission.</a:t>
            </a:r>
          </a:p>
          <a:p>
            <a:pPr lvl="1">
              <a:buFont typeface="Arial" panose="020B0604020202020204" pitchFamily="34" charset="0"/>
              <a:buChar char="•"/>
            </a:pPr>
            <a:r>
              <a:rPr lang="en-US" dirty="0"/>
              <a:t>Application Filing Requirement Wind Energy Projects – October 2017</a:t>
            </a:r>
          </a:p>
          <a:p>
            <a:pPr lvl="2">
              <a:buFont typeface="Arial" panose="020B0604020202020204" pitchFamily="34" charset="0"/>
              <a:buChar char="•"/>
            </a:pPr>
            <a:r>
              <a:rPr lang="en-US" dirty="0"/>
              <a:t>PSC/DNR Consultation Process</a:t>
            </a:r>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marL="384048" lvl="2" indent="0">
              <a:buNone/>
            </a:pPr>
            <a:r>
              <a:rPr lang="en-US" dirty="0"/>
              <a:t>Source: Wis. Stats. 196.491</a:t>
            </a:r>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438846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CA3E9-98EA-446B-8440-AA6083672B1C}"/>
              </a:ext>
            </a:extLst>
          </p:cNvPr>
          <p:cNvSpPr>
            <a:spLocks noGrp="1"/>
          </p:cNvSpPr>
          <p:nvPr>
            <p:ph type="title"/>
          </p:nvPr>
        </p:nvSpPr>
        <p:spPr/>
        <p:txBody>
          <a:bodyPr/>
          <a:lstStyle/>
          <a:p>
            <a:r>
              <a:rPr lang="en-US" dirty="0"/>
              <a:t>Wisconsin Department of Natural Resources (WDNR) </a:t>
            </a:r>
          </a:p>
        </p:txBody>
      </p:sp>
      <p:sp>
        <p:nvSpPr>
          <p:cNvPr id="3" name="Content Placeholder 2">
            <a:extLst>
              <a:ext uri="{FF2B5EF4-FFF2-40B4-BE49-F238E27FC236}">
                <a16:creationId xmlns:a16="http://schemas.microsoft.com/office/drawing/2014/main" id="{435DACE6-C568-4137-A2DB-F7FF56808C29}"/>
              </a:ext>
            </a:extLst>
          </p:cNvPr>
          <p:cNvSpPr>
            <a:spLocks noGrp="1"/>
          </p:cNvSpPr>
          <p:nvPr>
            <p:ph idx="1"/>
          </p:nvPr>
        </p:nvSpPr>
        <p:spPr/>
        <p:txBody>
          <a:bodyPr>
            <a:normAutofit/>
          </a:bodyPr>
          <a:lstStyle/>
          <a:p>
            <a:pPr>
              <a:buFont typeface="Wingdings" panose="05000000000000000000" pitchFamily="2" charset="2"/>
              <a:buChar char="q"/>
            </a:pPr>
            <a:r>
              <a:rPr lang="en-US" dirty="0"/>
              <a:t>WDNR and PSC – cooperative agreement – ensures both agencies share information and make timely decisions.</a:t>
            </a:r>
          </a:p>
          <a:p>
            <a:pPr>
              <a:buFont typeface="Wingdings" panose="05000000000000000000" pitchFamily="2" charset="2"/>
              <a:buChar char="q"/>
            </a:pPr>
            <a:endParaRPr lang="en-US" dirty="0"/>
          </a:p>
          <a:p>
            <a:pPr>
              <a:buFont typeface="Wingdings" panose="05000000000000000000" pitchFamily="2" charset="2"/>
              <a:buChar char="q"/>
            </a:pPr>
            <a:r>
              <a:rPr lang="en-US" dirty="0"/>
              <a:t>WDNR’s main responsibilities </a:t>
            </a:r>
          </a:p>
          <a:p>
            <a:pPr lvl="1">
              <a:buFont typeface="Arial" panose="020B0604020202020204" pitchFamily="34" charset="0"/>
              <a:buChar char="•"/>
            </a:pPr>
            <a:r>
              <a:rPr lang="en-US" dirty="0"/>
              <a:t>Wetland and waterway crossings permitting </a:t>
            </a:r>
          </a:p>
          <a:p>
            <a:pPr lvl="1">
              <a:buFont typeface="Arial" panose="020B0604020202020204" pitchFamily="34" charset="0"/>
              <a:buChar char="•"/>
            </a:pPr>
            <a:r>
              <a:rPr lang="en-US" dirty="0"/>
              <a:t>Construction site erosion control</a:t>
            </a:r>
          </a:p>
          <a:p>
            <a:pPr lvl="1">
              <a:buFont typeface="Arial" panose="020B0604020202020204" pitchFamily="34" charset="0"/>
              <a:buChar char="•"/>
            </a:pPr>
            <a:r>
              <a:rPr lang="en-US" dirty="0"/>
              <a:t>Protection of state-listed threatened species</a:t>
            </a:r>
          </a:p>
          <a:p>
            <a:pPr lvl="1">
              <a:buFont typeface="Arial" panose="020B0604020202020204" pitchFamily="34" charset="0"/>
              <a:buChar char="•"/>
            </a:pPr>
            <a:r>
              <a:rPr lang="en-US" dirty="0"/>
              <a:t>Bird and bat impacts</a:t>
            </a:r>
          </a:p>
          <a:p>
            <a:endParaRPr lang="en-US" dirty="0"/>
          </a:p>
          <a:p>
            <a:r>
              <a:rPr lang="en-US" sz="1200" dirty="0"/>
              <a:t>Source: WDNR Wind Power Webpage</a:t>
            </a:r>
          </a:p>
          <a:p>
            <a:endParaRPr lang="en-US" dirty="0"/>
          </a:p>
        </p:txBody>
      </p:sp>
    </p:spTree>
    <p:extLst>
      <p:ext uri="{BB962C8B-B14F-4D97-AF65-F5344CB8AC3E}">
        <p14:creationId xmlns:p14="http://schemas.microsoft.com/office/powerpoint/2010/main" val="1294731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5F4BD-1078-4DBA-B4A7-432EDBCFBB20}"/>
              </a:ext>
            </a:extLst>
          </p:cNvPr>
          <p:cNvSpPr>
            <a:spLocks noGrp="1"/>
          </p:cNvSpPr>
          <p:nvPr>
            <p:ph type="title"/>
          </p:nvPr>
        </p:nvSpPr>
        <p:spPr/>
        <p:txBody>
          <a:bodyPr/>
          <a:lstStyle/>
          <a:p>
            <a:r>
              <a:rPr lang="en-US" dirty="0"/>
              <a:t>Applicable Local Ordinances</a:t>
            </a:r>
          </a:p>
        </p:txBody>
      </p:sp>
      <p:sp>
        <p:nvSpPr>
          <p:cNvPr id="3" name="Content Placeholder 2">
            <a:extLst>
              <a:ext uri="{FF2B5EF4-FFF2-40B4-BE49-F238E27FC236}">
                <a16:creationId xmlns:a16="http://schemas.microsoft.com/office/drawing/2014/main" id="{399398C8-5457-43FE-8126-A6D9CD8665CD}"/>
              </a:ext>
            </a:extLst>
          </p:cNvPr>
          <p:cNvSpPr>
            <a:spLocks noGrp="1"/>
          </p:cNvSpPr>
          <p:nvPr>
            <p:ph idx="1"/>
          </p:nvPr>
        </p:nvSpPr>
        <p:spPr/>
        <p:txBody>
          <a:bodyPr/>
          <a:lstStyle/>
          <a:p>
            <a:r>
              <a:rPr lang="en-US" dirty="0"/>
              <a:t>Conditional Use Permit:</a:t>
            </a:r>
          </a:p>
          <a:p>
            <a:r>
              <a:rPr lang="en-US" dirty="0"/>
              <a:t>“MET tower” means a tower, including any anchor, base, base plate, boom, cable, electrical or electronic equipment, guy wire, hardware, indicator, instrument, telemetry device, vane, or wiring, that is used to collect or transmit meteorological data, including wind speed and wind flow information, in order to monitor or characterize wind resources at or near a wind energy system. </a:t>
            </a:r>
          </a:p>
          <a:p>
            <a:r>
              <a:rPr lang="en-US" dirty="0"/>
              <a:t>Wind Energy Systems less than 100 megawatts (MW).</a:t>
            </a:r>
          </a:p>
          <a:p>
            <a:endParaRPr lang="en-US" dirty="0"/>
          </a:p>
        </p:txBody>
      </p:sp>
    </p:spTree>
    <p:extLst>
      <p:ext uri="{BB962C8B-B14F-4D97-AF65-F5344CB8AC3E}">
        <p14:creationId xmlns:p14="http://schemas.microsoft.com/office/powerpoint/2010/main" val="241778479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8460</TotalTime>
  <Words>924</Words>
  <Application>Microsoft Office PowerPoint</Application>
  <PresentationFormat>Widescreen</PresentationFormat>
  <Paragraphs>98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Retrospect</vt:lpstr>
      <vt:lpstr>Wind Energy Regulations</vt:lpstr>
      <vt:lpstr>Possible Wind Farm Proposal</vt:lpstr>
      <vt:lpstr>County Wind Energy Systems Ordinance </vt:lpstr>
      <vt:lpstr>Administrative Code</vt:lpstr>
      <vt:lpstr>Wisconsin Statutes</vt:lpstr>
      <vt:lpstr>Wisconsin Statutes cont.</vt:lpstr>
      <vt:lpstr>Certificate of Public Convenience and Necessity (CPCN) </vt:lpstr>
      <vt:lpstr>Wisconsin Department of Natural Resources (WDNR) </vt:lpstr>
      <vt:lpstr>Applicable Local Ordinances</vt:lpstr>
      <vt:lpstr>Applicable Local Ordinances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 Energy Regulations</dc:title>
  <dc:creator>Rod Eslinger</dc:creator>
  <cp:lastModifiedBy>Rod Eslinger</cp:lastModifiedBy>
  <cp:revision>15</cp:revision>
  <dcterms:created xsi:type="dcterms:W3CDTF">2019-11-19T20:58:04Z</dcterms:created>
  <dcterms:modified xsi:type="dcterms:W3CDTF">2019-11-25T17:58:41Z</dcterms:modified>
</cp:coreProperties>
</file>