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2" r:id="rId3"/>
    <p:sldId id="284" r:id="rId4"/>
    <p:sldId id="285" r:id="rId5"/>
    <p:sldId id="288" r:id="rId6"/>
    <p:sldId id="280" r:id="rId7"/>
    <p:sldId id="283" r:id="rId8"/>
    <p:sldId id="287" r:id="rId9"/>
    <p:sldId id="270" r:id="rId10"/>
    <p:sldId id="277" r:id="rId11"/>
    <p:sldId id="293" r:id="rId12"/>
    <p:sldId id="286" r:id="rId13"/>
    <p:sldId id="274" r:id="rId14"/>
    <p:sldId id="275" r:id="rId15"/>
    <p:sldId id="289" r:id="rId16"/>
    <p:sldId id="290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F949102-F3ED-429F-AD83-C5AFDDCFB40F}">
          <p14:sldIdLst>
            <p14:sldId id="256"/>
            <p14:sldId id="282"/>
            <p14:sldId id="284"/>
            <p14:sldId id="285"/>
            <p14:sldId id="288"/>
            <p14:sldId id="280"/>
            <p14:sldId id="283"/>
            <p14:sldId id="287"/>
            <p14:sldId id="270"/>
            <p14:sldId id="277"/>
            <p14:sldId id="293"/>
            <p14:sldId id="286"/>
            <p14:sldId id="274"/>
            <p14:sldId id="275"/>
            <p14:sldId id="289"/>
            <p14:sldId id="290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ssie Limbeck" initials="C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3300"/>
    <a:srgbClr val="008000"/>
    <a:srgbClr val="9758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47" autoAdjust="0"/>
    <p:restoredTop sz="91637" autoAdjust="0"/>
  </p:normalViewPr>
  <p:slideViewPr>
    <p:cSldViewPr>
      <p:cViewPr>
        <p:scale>
          <a:sx n="75" d="100"/>
          <a:sy n="75" d="100"/>
        </p:scale>
        <p:origin x="-2886" y="-10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0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8B755-4442-4F24-8ED6-A77F42F0A7F3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AEC79F-536C-4EBA-B5EA-D7F22B7099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881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FE7C2-E56D-478B-A0F1-FA7080F26A75}" type="datetimeFigureOut">
              <a:rPr lang="en-US" smtClean="0"/>
              <a:t>6/12/2018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DE6E6C-2D61-4C90-815E-AE6BA6ECF4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116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E6E6C-2D61-4C90-815E-AE6BA6ECF45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515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E6E6C-2D61-4C90-815E-AE6BA6ECF45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530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E6E6C-2D61-4C90-815E-AE6BA6ECF45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124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5FF3D09-46C3-4FA4-9486-7FD8716B8A27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0D3D62F-34AE-42CB-9C22-5BE0B6D32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F3D09-46C3-4FA4-9486-7FD8716B8A27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3D62F-34AE-42CB-9C22-5BE0B6D3267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F3D09-46C3-4FA4-9486-7FD8716B8A27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0D3D62F-34AE-42CB-9C22-5BE0B6D3267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F3D09-46C3-4FA4-9486-7FD8716B8A27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3D62F-34AE-42CB-9C22-5BE0B6D32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FF3D09-46C3-4FA4-9486-7FD8716B8A27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0D3D62F-34AE-42CB-9C22-5BE0B6D32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F3D09-46C3-4FA4-9486-7FD8716B8A27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3D62F-34AE-42CB-9C22-5BE0B6D32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F3D09-46C3-4FA4-9486-7FD8716B8A27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3D62F-34AE-42CB-9C22-5BE0B6D32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F3D09-46C3-4FA4-9486-7FD8716B8A27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3D62F-34AE-42CB-9C22-5BE0B6D32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F3D09-46C3-4FA4-9486-7FD8716B8A27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3D62F-34AE-42CB-9C22-5BE0B6D3267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F3D09-46C3-4FA4-9486-7FD8716B8A27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0D3D62F-34AE-42CB-9C22-5BE0B6D32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F3D09-46C3-4FA4-9486-7FD8716B8A27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3D62F-34AE-42CB-9C22-5BE0B6D32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35FF3D09-46C3-4FA4-9486-7FD8716B8A27}" type="datetimeFigureOut">
              <a:rPr lang="en-US" smtClean="0">
                <a:solidFill>
                  <a:srgbClr val="073E87"/>
                </a:solidFill>
              </a:rPr>
              <a:pPr/>
              <a:t>6/12/2018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0D3D62F-34AE-42CB-9C22-5BE0B6D32675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hyperlink" Target="http://www.google.com/url?sa=i&amp;rct=j&amp;q=&amp;esrc=s&amp;frm=1&amp;source=images&amp;cd=&amp;cad=rja&amp;uact=8&amp;ved=0ahUKEwiFjcDztqrKAhUKLSYKHYGBCEcQjRwIBw&amp;url=http://courthousehistory.com/gallery/states/wisconsin/counties/eau-claire&amp;psig=AFQjCNHdO0JAglZ-dJUVqMLeo8Z58C4Jfg&amp;ust=1452899474706807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indd.adobe.com/view/7727bb9b-6579-452a-8af9-1ce49c615a77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://courthousehistory.com/images/gallery/Wisconsin/Eau%20Claire/Eau%20Claire%20-%20OO_large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365162"/>
              </a:clrFrom>
              <a:clrTo>
                <a:srgbClr val="365162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37000"/>
                    </a14:imgEffect>
                    <a14:imgEffect>
                      <a14:brightnessContrast contrast="-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88215"/>
            <a:ext cx="7161802" cy="4040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2">
                <a:lumMod val="20000"/>
                <a:lumOff val="8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851988"/>
            <a:ext cx="2438400" cy="23202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362" b="91915" l="9583" r="94167"/>
                    </a14:imgEffect>
                    <a14:imgEffect>
                      <a14:colorTemperature colorTemp="9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179200"/>
            <a:ext cx="1478602" cy="1447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26025" y="1981200"/>
            <a:ext cx="5674975" cy="1846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Corbel" panose="020B0503020204020204" pitchFamily="34" charset="0"/>
              </a:rPr>
              <a:t>Joint Committee Meeting: </a:t>
            </a:r>
          </a:p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Corbel" panose="020B0503020204020204" pitchFamily="34" charset="0"/>
              </a:rPr>
              <a:t>Highway and Finance &amp; Budget</a:t>
            </a:r>
            <a:endParaRPr lang="en-US" sz="3200" b="1" dirty="0" smtClean="0">
              <a:latin typeface="Corbel" panose="020B0503020204020204" pitchFamily="34" charset="0"/>
            </a:endParaRPr>
          </a:p>
          <a:p>
            <a:pPr algn="ctr"/>
            <a:r>
              <a:rPr lang="en-US" sz="3200" b="1" dirty="0" smtClean="0">
                <a:latin typeface="Corbel" panose="020B0503020204020204" pitchFamily="34" charset="0"/>
              </a:rPr>
              <a:t>June 06, 2018</a:t>
            </a:r>
          </a:p>
          <a:p>
            <a:endParaRPr lang="en-US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33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Debt Policy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124165"/>
              </p:ext>
            </p:extLst>
          </p:nvPr>
        </p:nvGraphicFramePr>
        <p:xfrm>
          <a:off x="762000" y="1371600"/>
          <a:ext cx="7731506" cy="518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962"/>
                <a:gridCol w="1154557"/>
                <a:gridCol w="1152271"/>
                <a:gridCol w="1145413"/>
                <a:gridCol w="1152271"/>
                <a:gridCol w="114503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2022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2023</a:t>
                      </a:r>
                      <a:endParaRPr lang="en-US" sz="1400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Existing Debt Service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9,196,380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9,179,930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9,182,380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9,186,915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9,274,293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FUTURE DEBT SERVICE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2018 Borrowing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1,128,562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1,128,562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1,128,562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1,128,562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1,128,562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2019 Borrowing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1,499,286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1,499,286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1,499,286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1,499,286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2020 Borrowing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776,788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776,788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776,788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2021</a:t>
                      </a:r>
                      <a:r>
                        <a:rPr lang="en-US" sz="1400" b="0" baseline="0" dirty="0" smtClean="0"/>
                        <a:t> Borrowing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830,204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830,204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2022 Borrowing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841,344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2023 Borrowing</a:t>
                      </a:r>
                      <a:endParaRPr lang="en-US" sz="1400" b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b="0" dirty="0" smtClean="0"/>
                        <a:t>Total Est Debt Service </a:t>
                      </a:r>
                      <a:r>
                        <a:rPr lang="en-US" sz="1100" b="0" dirty="0" err="1" smtClean="0"/>
                        <a:t>Pmt</a:t>
                      </a:r>
                      <a:endParaRPr lang="en-US" sz="1100" b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10,324,943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11,807,779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12,587,017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13,421,756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14,350,478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Est Operating Levy</a:t>
                      </a:r>
                      <a:endParaRPr lang="en-US" sz="1400" b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22,380,622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23,848,234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24,325,199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24,811,703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25,307,937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Total County Levy</a:t>
                      </a:r>
                      <a:endParaRPr lang="en-US" sz="1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33,705,565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35,656,013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36,912,216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38,233,456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39,658,415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Debt Service Levy %</a:t>
                      </a:r>
                      <a:endParaRPr lang="en-US" sz="1400" b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30.63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33.12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34.10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35.10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36.19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/>
                        <a:t>Current Year Borrowing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13,121,845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6,798,500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7,266,000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7,363,500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8,453,500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685800"/>
            <a:ext cx="220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** </a:t>
            </a:r>
            <a:r>
              <a:rPr lang="en-US" dirty="0" smtClean="0">
                <a:solidFill>
                  <a:schemeClr val="bg1"/>
                </a:solidFill>
              </a:rPr>
              <a:t>Est </a:t>
            </a:r>
            <a:r>
              <a:rPr lang="en-US" dirty="0">
                <a:solidFill>
                  <a:schemeClr val="bg1"/>
                </a:solidFill>
              </a:rPr>
              <a:t>% Increase in New Const. – 2%**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65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Debt – Based on capital plan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447800"/>
            <a:ext cx="6920474" cy="5231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6257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7010400" y="2130552"/>
            <a:ext cx="2209800" cy="281635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SOURCES</a:t>
            </a:r>
            <a:endParaRPr lang="en-US" sz="3200" dirty="0"/>
          </a:p>
        </p:txBody>
      </p:sp>
      <p:sp>
        <p:nvSpPr>
          <p:cNvPr id="9" name="Rectangle 8"/>
          <p:cNvSpPr/>
          <p:nvPr/>
        </p:nvSpPr>
        <p:spPr>
          <a:xfrm>
            <a:off x="762000" y="1011198"/>
            <a:ext cx="1905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691496" y="1011198"/>
            <a:ext cx="1905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643496" y="2230398"/>
            <a:ext cx="3276600" cy="32305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Uses: </a:t>
            </a:r>
          </a:p>
          <a:p>
            <a:pPr lvl="1"/>
            <a:r>
              <a:rPr lang="en-US" dirty="0" smtClean="0"/>
              <a:t>Day-to-day expenses</a:t>
            </a:r>
          </a:p>
          <a:p>
            <a:r>
              <a:rPr lang="en-US" dirty="0" smtClean="0"/>
              <a:t>Funding Sources:</a:t>
            </a:r>
          </a:p>
          <a:p>
            <a:pPr lvl="1"/>
            <a:r>
              <a:rPr lang="en-US" dirty="0" smtClean="0"/>
              <a:t>Tax levy</a:t>
            </a:r>
          </a:p>
          <a:p>
            <a:pPr lvl="1"/>
            <a:r>
              <a:rPr lang="en-US" dirty="0" smtClean="0"/>
              <a:t>Sales tax</a:t>
            </a:r>
          </a:p>
          <a:p>
            <a:pPr lvl="1"/>
            <a:r>
              <a:rPr lang="en-US" dirty="0" smtClean="0"/>
              <a:t>Grants and Aids</a:t>
            </a:r>
          </a:p>
          <a:p>
            <a:pPr lvl="1"/>
            <a:r>
              <a:rPr lang="en-US" dirty="0" smtClean="0"/>
              <a:t>Service Fees</a:t>
            </a:r>
          </a:p>
          <a:p>
            <a:r>
              <a:rPr lang="en-US" dirty="0" smtClean="0"/>
              <a:t>Limits</a:t>
            </a:r>
          </a:p>
          <a:p>
            <a:pPr lvl="1"/>
            <a:r>
              <a:rPr lang="en-US" dirty="0" smtClean="0"/>
              <a:t>Percentage of net new construction or zero, whichever is greater</a:t>
            </a:r>
          </a:p>
        </p:txBody>
      </p:sp>
      <p:sp>
        <p:nvSpPr>
          <p:cNvPr id="12" name="Content Placeholder 4"/>
          <p:cNvSpPr txBox="1">
            <a:spLocks/>
          </p:cNvSpPr>
          <p:nvPr/>
        </p:nvSpPr>
        <p:spPr>
          <a:xfrm>
            <a:off x="3581400" y="2270641"/>
            <a:ext cx="3432175" cy="32305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Uses: </a:t>
            </a:r>
          </a:p>
          <a:p>
            <a:pPr lvl="1"/>
            <a:r>
              <a:rPr lang="en-US" dirty="0" smtClean="0"/>
              <a:t>Long-term investment</a:t>
            </a:r>
          </a:p>
          <a:p>
            <a:pPr lvl="1"/>
            <a:r>
              <a:rPr lang="en-US" dirty="0" smtClean="0"/>
              <a:t>Real property</a:t>
            </a:r>
          </a:p>
          <a:p>
            <a:pPr lvl="1"/>
            <a:r>
              <a:rPr lang="en-US" dirty="0" smtClean="0"/>
              <a:t>Infrastructure</a:t>
            </a:r>
          </a:p>
          <a:p>
            <a:pPr lvl="1"/>
            <a:r>
              <a:rPr lang="en-US" dirty="0" smtClean="0"/>
              <a:t>Major software systems</a:t>
            </a:r>
          </a:p>
          <a:p>
            <a:r>
              <a:rPr lang="en-US" dirty="0" smtClean="0"/>
              <a:t>Funding Sources:</a:t>
            </a:r>
          </a:p>
          <a:p>
            <a:pPr lvl="1"/>
            <a:r>
              <a:rPr lang="en-US" dirty="0" smtClean="0"/>
              <a:t>Bonding (Debt)</a:t>
            </a:r>
          </a:p>
          <a:p>
            <a:pPr lvl="1"/>
            <a:r>
              <a:rPr lang="en-US" dirty="0" smtClean="0"/>
              <a:t>Fund balance</a:t>
            </a:r>
          </a:p>
          <a:p>
            <a:r>
              <a:rPr lang="en-US" dirty="0" smtClean="0"/>
              <a:t>Limits</a:t>
            </a:r>
          </a:p>
          <a:p>
            <a:pPr lvl="1"/>
            <a:r>
              <a:rPr lang="en-US" dirty="0" smtClean="0"/>
              <a:t>Policy Decision on taxpayers ability to pay and desired debt load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819401" y="1143774"/>
            <a:ext cx="762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bg2">
                      <a:lumMod val="2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&amp;</a:t>
            </a:r>
            <a:endParaRPr lang="en-US" sz="5400" b="1" cap="none" spc="0" dirty="0">
              <a:ln w="18000">
                <a:solidFill>
                  <a:schemeClr val="bg2">
                    <a:lumMod val="25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90600" y="1420773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Operations</a:t>
            </a:r>
            <a:endParaRPr lang="en-US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20096" y="1420773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Capital</a:t>
            </a:r>
            <a:endParaRPr lang="en-US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656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45313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b="1" dirty="0"/>
              <a:t>Property Tax Realignment</a:t>
            </a:r>
            <a:endParaRPr lang="en-US" sz="2800" dirty="0"/>
          </a:p>
          <a:p>
            <a:pPr lvl="1"/>
            <a:r>
              <a:rPr lang="en-US" dirty="0"/>
              <a:t>Internal adjustments to levy dollars will result in loss of other county services</a:t>
            </a:r>
            <a:endParaRPr lang="en-US" sz="2400" dirty="0"/>
          </a:p>
          <a:p>
            <a:pPr lvl="1"/>
            <a:r>
              <a:rPr lang="en-US" dirty="0"/>
              <a:t>Levy funds for the Highway department are at the same now as they were in 1984</a:t>
            </a:r>
            <a:endParaRPr lang="en-US" sz="2400" dirty="0"/>
          </a:p>
          <a:p>
            <a:pPr lvl="1"/>
            <a:r>
              <a:rPr lang="en-US" dirty="0"/>
              <a:t>Eau Claire County Highway has the lowest levy funding department in the region by road mile </a:t>
            </a:r>
            <a:endParaRPr lang="en-US" sz="2400" dirty="0"/>
          </a:p>
          <a:p>
            <a:pPr lvl="1"/>
            <a:r>
              <a:rPr lang="en-US" dirty="0"/>
              <a:t>If realigned within Highway, road &amp; bridge construction projects would take longer </a:t>
            </a:r>
            <a:endParaRPr lang="en-US" sz="2400" dirty="0"/>
          </a:p>
          <a:p>
            <a:pPr lvl="0"/>
            <a:r>
              <a:rPr lang="en-US" b="1" dirty="0"/>
              <a:t>Fund Balance Transfers</a:t>
            </a:r>
            <a:endParaRPr lang="en-US" sz="2800" dirty="0"/>
          </a:p>
          <a:p>
            <a:pPr lvl="1"/>
            <a:r>
              <a:rPr lang="en-US" dirty="0"/>
              <a:t>Continuing to deplete General Fund Balance is not a viable long-term approach as it will negatively impact the County’s bond rating score and decrease future cash flow options</a:t>
            </a:r>
            <a:endParaRPr lang="en-US" sz="2400" dirty="0"/>
          </a:p>
          <a:p>
            <a:pPr lvl="2"/>
            <a:r>
              <a:rPr lang="en-US" dirty="0"/>
              <a:t>Not a sustainable option—kicking the can down the road not planning for the future</a:t>
            </a:r>
            <a:endParaRPr lang="en-US" sz="2000" dirty="0"/>
          </a:p>
          <a:p>
            <a:pPr lvl="0"/>
            <a:r>
              <a:rPr lang="en-US" b="1" dirty="0"/>
              <a:t>Bonding/Borrowing</a:t>
            </a:r>
            <a:endParaRPr lang="en-US" sz="2800" dirty="0"/>
          </a:p>
          <a:p>
            <a:pPr lvl="1"/>
            <a:r>
              <a:rPr lang="en-US" dirty="0"/>
              <a:t>County has transportation plan that relies completely on bonding for road &amp; bridge improvements – Not a sustainable option</a:t>
            </a:r>
            <a:endParaRPr lang="en-US" sz="2400" dirty="0"/>
          </a:p>
          <a:p>
            <a:pPr lvl="1"/>
            <a:r>
              <a:rPr lang="en-US" dirty="0"/>
              <a:t>Bonding amounts have gone from 6.8M in 2017 to 4.8M in 2018</a:t>
            </a:r>
            <a:endParaRPr lang="en-US" sz="2400" dirty="0"/>
          </a:p>
          <a:p>
            <a:pPr lvl="1"/>
            <a:r>
              <a:rPr lang="en-US" dirty="0"/>
              <a:t>Eau Claire County has the highest bond issuance for highway improvements in the region making it the highest funding level per mile based on </a:t>
            </a:r>
            <a:r>
              <a:rPr lang="en-US" dirty="0" smtClean="0"/>
              <a:t>bonding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Revenue Source options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05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34129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b="1" dirty="0" smtClean="0"/>
              <a:t>Levy </a:t>
            </a:r>
            <a:r>
              <a:rPr lang="en-US" b="1" dirty="0"/>
              <a:t>Referendum</a:t>
            </a:r>
            <a:endParaRPr lang="en-US" sz="2800" dirty="0"/>
          </a:p>
          <a:p>
            <a:pPr lvl="1"/>
            <a:r>
              <a:rPr lang="en-US" dirty="0"/>
              <a:t>Increasing the Property Tax Levy would require a </a:t>
            </a:r>
            <a:r>
              <a:rPr lang="en-US" b="1" dirty="0"/>
              <a:t>binding levy referendum </a:t>
            </a:r>
            <a:r>
              <a:rPr lang="en-US" dirty="0"/>
              <a:t>approved by voters</a:t>
            </a:r>
            <a:endParaRPr lang="en-US" sz="2400" dirty="0"/>
          </a:p>
          <a:p>
            <a:pPr lvl="0"/>
            <a:r>
              <a:rPr lang="en-US" b="1" dirty="0"/>
              <a:t>Sales Tax</a:t>
            </a:r>
            <a:endParaRPr lang="en-US" sz="2800" dirty="0"/>
          </a:p>
          <a:p>
            <a:pPr lvl="1"/>
            <a:r>
              <a:rPr lang="en-US" dirty="0"/>
              <a:t>Sales tax revenue be used for capital improvement </a:t>
            </a:r>
            <a:endParaRPr lang="en-US" sz="2400" dirty="0"/>
          </a:p>
          <a:p>
            <a:pPr lvl="0"/>
            <a:r>
              <a:rPr lang="en-US" b="1" dirty="0"/>
              <a:t>Local Vehicle Registration Fee</a:t>
            </a:r>
            <a:endParaRPr lang="en-US" sz="2800" dirty="0"/>
          </a:p>
          <a:p>
            <a:pPr lvl="1"/>
            <a:r>
              <a:rPr lang="en-US" dirty="0"/>
              <a:t>Anticipated Revenue $2,393,610 based on a $30.00 user fee in Eau Claire County</a:t>
            </a:r>
            <a:endParaRPr lang="en-US" sz="2400" dirty="0"/>
          </a:p>
          <a:p>
            <a:pPr lvl="2"/>
            <a:r>
              <a:rPr lang="en-US" dirty="0"/>
              <a:t>Estimate based on  79787 vehicles registered within County                                                                          </a:t>
            </a:r>
            <a:endParaRPr lang="en-US" sz="2000" dirty="0"/>
          </a:p>
          <a:p>
            <a:pPr lvl="1"/>
            <a:r>
              <a:rPr lang="en-US" dirty="0"/>
              <a:t>DMV charges $0.17/vehicle registration</a:t>
            </a:r>
            <a:endParaRPr lang="en-US" sz="2400" dirty="0"/>
          </a:p>
          <a:p>
            <a:pPr lvl="1"/>
            <a:r>
              <a:rPr lang="en-US" dirty="0"/>
              <a:t>Most politically flexible option</a:t>
            </a:r>
            <a:endParaRPr lang="en-US" sz="2400" dirty="0"/>
          </a:p>
          <a:p>
            <a:pPr lvl="1"/>
            <a:r>
              <a:rPr lang="en-US" dirty="0"/>
              <a:t>Requires 3 month implementation period (DMV)</a:t>
            </a:r>
            <a:endParaRPr lang="en-US" sz="2400" dirty="0"/>
          </a:p>
          <a:p>
            <a:pPr lvl="1"/>
            <a:r>
              <a:rPr lang="en-US" dirty="0"/>
              <a:t>Provides an additional &amp; reliable funding source</a:t>
            </a:r>
            <a:endParaRPr lang="en-US" sz="2400" dirty="0"/>
          </a:p>
          <a:p>
            <a:pPr lvl="1"/>
            <a:r>
              <a:rPr lang="en-US" dirty="0"/>
              <a:t>Road users will pay more for using roads  (direct correlation)</a:t>
            </a:r>
            <a:endParaRPr lang="en-US" sz="2400" dirty="0"/>
          </a:p>
          <a:p>
            <a:pPr lvl="1"/>
            <a:r>
              <a:rPr lang="en-US" dirty="0"/>
              <a:t>Funds </a:t>
            </a:r>
            <a:r>
              <a:rPr lang="en-US" u="sng" dirty="0"/>
              <a:t>must</a:t>
            </a:r>
            <a:r>
              <a:rPr lang="en-US" dirty="0"/>
              <a:t> be used for </a:t>
            </a:r>
            <a:r>
              <a:rPr lang="en-US" dirty="0" smtClean="0"/>
              <a:t>transportation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Revenue Source options continued…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00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utilize capital debt for more than highway</a:t>
            </a:r>
            <a:r>
              <a:rPr lang="en-US" dirty="0" smtClean="0"/>
              <a:t>.</a:t>
            </a:r>
          </a:p>
          <a:p>
            <a:r>
              <a:rPr lang="en-US" dirty="0" smtClean="0"/>
              <a:t>Of the $13 million requested for 2019, $4.9 million is Highway. </a:t>
            </a:r>
          </a:p>
          <a:p>
            <a:pPr marL="4572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Transitioning a portion ($2.3 million) of highway to a source other than borrowing  has a 10 year savings of $3,827,850 in interest not paid, and issuance cost savings.</a:t>
            </a:r>
          </a:p>
          <a:p>
            <a:r>
              <a:rPr lang="en-US" dirty="0" smtClean="0"/>
              <a:t>$2.3 million is based on $30 vehicle registration fee.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 plan - Opportunity costs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265879"/>
              </p:ext>
            </p:extLst>
          </p:nvPr>
        </p:nvGraphicFramePr>
        <p:xfrm>
          <a:off x="381000" y="2819400"/>
          <a:ext cx="8516493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549273"/>
                <a:gridCol w="1417955"/>
                <a:gridCol w="1417955"/>
                <a:gridCol w="1417955"/>
                <a:gridCol w="141795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TOTALS: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$14,441,865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$6,798,500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$7,266,000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$7,363,500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$8,456,500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Estimated</a:t>
                      </a:r>
                      <a:r>
                        <a:rPr lang="en-US" baseline="0" dirty="0" smtClean="0"/>
                        <a:t> Annual Borrowing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$13,124,845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$6,798,500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$7,266,000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$7,363,500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$8,456,500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16840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162799" y="609600"/>
            <a:ext cx="1600201" cy="5791200"/>
          </a:xfrm>
        </p:spPr>
        <p:txBody>
          <a:bodyPr vert="vert">
            <a:noAutofit/>
          </a:bodyPr>
          <a:lstStyle/>
          <a:p>
            <a:r>
              <a:rPr lang="en-US" sz="4800" dirty="0" smtClean="0"/>
              <a:t>RECOMENDATIONS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951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1447800"/>
            <a:ext cx="1600201" cy="3733800"/>
          </a:xfrm>
        </p:spPr>
        <p:txBody>
          <a:bodyPr vert="vert">
            <a:normAutofit/>
          </a:bodyPr>
          <a:lstStyle/>
          <a:p>
            <a:r>
              <a:rPr lang="en-US" sz="3600" dirty="0" smtClean="0"/>
              <a:t>. . . and the Survey says…</a:t>
            </a:r>
            <a:endParaRPr lang="en-US" sz="3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. . </a:t>
            </a:r>
            <a:endParaRPr lang="en-US" cap="none" dirty="0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0" y="304800"/>
            <a:ext cx="5867400" cy="5853113"/>
          </a:xfrm>
        </p:spPr>
        <p:txBody>
          <a:bodyPr/>
          <a:lstStyle/>
          <a:p>
            <a:endParaRPr lang="en-US" dirty="0" smtClean="0"/>
          </a:p>
          <a:p>
            <a:r>
              <a:rPr lang="en-US" sz="2800" dirty="0" smtClean="0">
                <a:solidFill>
                  <a:schemeClr val="bg1"/>
                </a:solidFill>
              </a:rPr>
              <a:t>Priority assigned by constituency (yearly budget survey):</a:t>
            </a:r>
          </a:p>
          <a:p>
            <a:pPr lvl="1"/>
            <a:r>
              <a:rPr lang="en-US" sz="2800" dirty="0" smtClean="0">
                <a:solidFill>
                  <a:schemeClr val="bg1"/>
                </a:solidFill>
              </a:rPr>
              <a:t>Question:  Importance of maintaining state and county highway system.</a:t>
            </a:r>
          </a:p>
          <a:p>
            <a:pPr lvl="1"/>
            <a:r>
              <a:rPr lang="en-US" sz="2800" dirty="0" smtClean="0">
                <a:solidFill>
                  <a:schemeClr val="bg1"/>
                </a:solidFill>
              </a:rPr>
              <a:t>The average rating is 4.41 (out of 5)</a:t>
            </a:r>
          </a:p>
          <a:p>
            <a:pPr lvl="1"/>
            <a:r>
              <a:rPr lang="en-US" sz="2800" dirty="0" smtClean="0">
                <a:solidFill>
                  <a:schemeClr val="bg1"/>
                </a:solidFill>
              </a:rPr>
              <a:t>Third priority of residents after operation of 911 and patrol and crime investigation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92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162799" y="1219200"/>
            <a:ext cx="1600201" cy="3657600"/>
          </a:xfrm>
        </p:spPr>
        <p:txBody>
          <a:bodyPr vert="vert">
            <a:noAutofit/>
          </a:bodyPr>
          <a:lstStyle/>
          <a:p>
            <a:r>
              <a:rPr lang="en-US" sz="4800" dirty="0" smtClean="0"/>
              <a:t>Decision Points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cap="none" dirty="0" smtClean="0"/>
              <a:t>1.  </a:t>
            </a:r>
            <a:r>
              <a:rPr lang="en-US" sz="2800" cap="none" dirty="0" smtClean="0"/>
              <a:t>What is an acceptable PASER rating for </a:t>
            </a:r>
            <a:r>
              <a:rPr lang="en-US" sz="2800" cap="none" dirty="0"/>
              <a:t>E</a:t>
            </a:r>
            <a:r>
              <a:rPr lang="en-US" sz="2800" cap="none" dirty="0" smtClean="0"/>
              <a:t>au </a:t>
            </a:r>
            <a:r>
              <a:rPr lang="en-US" sz="2800" cap="none" dirty="0"/>
              <a:t>C</a:t>
            </a:r>
            <a:r>
              <a:rPr lang="en-US" sz="2800" cap="none" dirty="0" smtClean="0"/>
              <a:t>laire </a:t>
            </a:r>
            <a:r>
              <a:rPr lang="en-US" sz="2800" cap="none" dirty="0"/>
              <a:t>C</a:t>
            </a:r>
            <a:r>
              <a:rPr lang="en-US" sz="2800" cap="none" dirty="0" smtClean="0"/>
              <a:t>ounty roads?</a:t>
            </a:r>
            <a:br>
              <a:rPr lang="en-US" sz="2800" cap="none" dirty="0" smtClean="0"/>
            </a:br>
            <a:r>
              <a:rPr lang="en-US" sz="2800" cap="none" dirty="0" smtClean="0"/>
              <a:t/>
            </a:r>
            <a:br>
              <a:rPr lang="en-US" sz="2800" cap="none" dirty="0" smtClean="0"/>
            </a:br>
            <a:r>
              <a:rPr lang="en-US" sz="2800" cap="none" dirty="0" smtClean="0"/>
              <a:t>2.  What is an acceptable investment into year over year investment?</a:t>
            </a:r>
            <a:br>
              <a:rPr lang="en-US" sz="2800" cap="none" dirty="0" smtClean="0"/>
            </a:br>
            <a:r>
              <a:rPr lang="en-US" sz="2800" cap="none" dirty="0" smtClean="0"/>
              <a:t/>
            </a:r>
            <a:br>
              <a:rPr lang="en-US" sz="2800" cap="none" dirty="0" smtClean="0"/>
            </a:br>
            <a:r>
              <a:rPr lang="en-US" sz="2800" cap="none" dirty="0" smtClean="0"/>
              <a:t>3.  What should be the source of funding?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481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Current </a:t>
            </a:r>
            <a:r>
              <a:rPr lang="en-US" sz="2800" dirty="0" smtClean="0"/>
              <a:t>average = </a:t>
            </a:r>
            <a:r>
              <a:rPr lang="en-US" sz="2800" dirty="0"/>
              <a:t>5.4. </a:t>
            </a:r>
          </a:p>
          <a:p>
            <a:r>
              <a:rPr lang="en-US" sz="2800" dirty="0" smtClean="0"/>
              <a:t>Capital Investment </a:t>
            </a:r>
            <a:r>
              <a:rPr lang="en-US" sz="2800" dirty="0"/>
              <a:t>needed to </a:t>
            </a:r>
            <a:r>
              <a:rPr lang="en-US" sz="2800" dirty="0" smtClean="0"/>
              <a:t>retain 5.4 PASER rating is 4.9M. </a:t>
            </a:r>
          </a:p>
          <a:p>
            <a:r>
              <a:rPr lang="en-US" sz="2800" dirty="0" smtClean="0"/>
              <a:t>Current </a:t>
            </a:r>
            <a:r>
              <a:rPr lang="en-US" sz="2800" dirty="0"/>
              <a:t>goal is </a:t>
            </a:r>
            <a:r>
              <a:rPr lang="en-US" sz="2800" dirty="0" smtClean="0"/>
              <a:t>an </a:t>
            </a:r>
            <a:r>
              <a:rPr lang="en-US" sz="2800" dirty="0"/>
              <a:t>average </a:t>
            </a:r>
            <a:r>
              <a:rPr lang="en-US" sz="2800" dirty="0" smtClean="0"/>
              <a:t>of </a:t>
            </a:r>
            <a:r>
              <a:rPr lang="en-US" sz="2800" dirty="0"/>
              <a:t>6. Annual capital improvement </a:t>
            </a:r>
            <a:r>
              <a:rPr lang="en-US" sz="2800" dirty="0" smtClean="0"/>
              <a:t>to </a:t>
            </a:r>
            <a:r>
              <a:rPr lang="en-US" sz="2800" dirty="0"/>
              <a:t>achieve this rating is 6.25M for 8-10 years </a:t>
            </a:r>
            <a:r>
              <a:rPr lang="en-US" sz="2800" dirty="0" smtClean="0"/>
              <a:t>depending.</a:t>
            </a:r>
            <a:endParaRPr lang="en-US" sz="2800" dirty="0"/>
          </a:p>
          <a:p>
            <a:r>
              <a:rPr lang="en-US" sz="2800" dirty="0" smtClean="0"/>
              <a:t> Shortfall of $ 320,000 for maintenance.</a:t>
            </a:r>
          </a:p>
          <a:p>
            <a:pPr marL="45720" indent="0">
              <a:buNone/>
            </a:pP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PASER RATING</a:t>
            </a:r>
            <a:endParaRPr lang="en-US" sz="3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606298"/>
              </p:ext>
            </p:extLst>
          </p:nvPr>
        </p:nvGraphicFramePr>
        <p:xfrm>
          <a:off x="304800" y="4953000"/>
          <a:ext cx="3200400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6002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Current Maintenance Funding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dirty="0" smtClean="0"/>
                        <a:t>Levy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$1.78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$4.78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551333"/>
              </p:ext>
            </p:extLst>
          </p:nvPr>
        </p:nvGraphicFramePr>
        <p:xfrm>
          <a:off x="3581400" y="4953000"/>
          <a:ext cx="3200400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6002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Needed Maintenance Funding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dirty="0" smtClean="0"/>
                        <a:t>Winter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$0.80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Summer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$5.1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48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304800"/>
            <a:ext cx="8593600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654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238125"/>
            <a:ext cx="8315325" cy="638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494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Other counties utilize significantly more levy (operational)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the data is telling us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934705"/>
              </p:ext>
            </p:extLst>
          </p:nvPr>
        </p:nvGraphicFramePr>
        <p:xfrm>
          <a:off x="152400" y="2971800"/>
          <a:ext cx="4191000" cy="2054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5840"/>
                <a:gridCol w="1632938"/>
                <a:gridCol w="1552222"/>
              </a:tblGrid>
              <a:tr h="685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Levy Funding per Road Mile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Funding per</a:t>
                      </a:r>
                      <a:r>
                        <a:rPr lang="en-US" baseline="0" dirty="0" smtClean="0"/>
                        <a:t> Road Mile</a:t>
                      </a:r>
                      <a:endParaRPr lang="en-US" dirty="0"/>
                    </a:p>
                  </a:txBody>
                  <a:tcPr/>
                </a:tc>
              </a:tr>
              <a:tr h="456156">
                <a:tc>
                  <a:txBody>
                    <a:bodyPr/>
                    <a:lstStyle/>
                    <a:p>
                      <a:r>
                        <a:rPr lang="en-US" dirty="0" smtClean="0"/>
                        <a:t>Mean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$9,310.31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$11,287.92</a:t>
                      </a:r>
                      <a:endParaRPr lang="en-US" dirty="0"/>
                    </a:p>
                  </a:txBody>
                  <a:tcPr/>
                </a:tc>
              </a:tr>
              <a:tr h="456156">
                <a:tc>
                  <a:txBody>
                    <a:bodyPr/>
                    <a:lstStyle/>
                    <a:p>
                      <a:r>
                        <a:rPr lang="en-US" dirty="0" smtClean="0"/>
                        <a:t>Median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$7,610.06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$10,692.64</a:t>
                      </a:r>
                      <a:endParaRPr lang="en-US" dirty="0"/>
                    </a:p>
                  </a:txBody>
                  <a:tcPr/>
                </a:tc>
              </a:tr>
              <a:tr h="456156">
                <a:tc>
                  <a:txBody>
                    <a:bodyPr/>
                    <a:lstStyle/>
                    <a:p>
                      <a:r>
                        <a:rPr lang="en-US" dirty="0" smtClean="0"/>
                        <a:t>ECC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$4,109.26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$15,748.22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275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Issue statement: </a:t>
            </a:r>
            <a:r>
              <a:rPr lang="en-US" sz="2800" dirty="0" smtClean="0"/>
              <a:t>Current funding model is unsustainable for continued investment into highway infrastructure.</a:t>
            </a:r>
          </a:p>
          <a:p>
            <a:r>
              <a:rPr lang="en-US" dirty="0" smtClean="0"/>
              <a:t>Reliance on Debt</a:t>
            </a:r>
          </a:p>
          <a:p>
            <a:pPr lvl="2"/>
            <a:r>
              <a:rPr lang="en-US" dirty="0" smtClean="0"/>
              <a:t>Debt policy – 30%</a:t>
            </a:r>
          </a:p>
          <a:p>
            <a:pPr lvl="2"/>
            <a:r>
              <a:rPr lang="en-US" dirty="0" smtClean="0"/>
              <a:t>Debt repayment schedule </a:t>
            </a:r>
          </a:p>
          <a:p>
            <a:pPr lvl="2"/>
            <a:r>
              <a:rPr lang="en-US" dirty="0" smtClean="0"/>
              <a:t>Moody’s rating scale of debt: investment grade opinions </a:t>
            </a:r>
            <a:r>
              <a:rPr lang="en-US" dirty="0"/>
              <a:t>of the relative credit risk of fixed- income </a:t>
            </a:r>
            <a:r>
              <a:rPr lang="en-US" dirty="0" smtClean="0"/>
              <a:t>obligations.</a:t>
            </a:r>
            <a:r>
              <a:rPr lang="en-US" dirty="0"/>
              <a:t> </a:t>
            </a:r>
            <a:endParaRPr lang="en-US" dirty="0" smtClean="0"/>
          </a:p>
          <a:p>
            <a:pPr lvl="2"/>
            <a:r>
              <a:rPr lang="en-US" dirty="0" smtClean="0"/>
              <a:t>Moody’s indicated that ECC needed to “</a:t>
            </a:r>
            <a:r>
              <a:rPr lang="en-US" b="1" i="1" dirty="0" smtClean="0"/>
              <a:t>identify strategies to </a:t>
            </a:r>
            <a:r>
              <a:rPr lang="en-US" b="1" i="1" dirty="0"/>
              <a:t>m</a:t>
            </a:r>
            <a:r>
              <a:rPr lang="en-US" b="1" i="1" dirty="0" smtClean="0"/>
              <a:t>itigate long-term reliance on debt</a:t>
            </a:r>
            <a:r>
              <a:rPr lang="en-US" i="1" dirty="0" smtClean="0"/>
              <a:t>.”</a:t>
            </a: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7010400" y="2130552"/>
            <a:ext cx="2057400" cy="281635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FUNDING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98390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047522" y="3680206"/>
            <a:ext cx="1695831" cy="2445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55847"/>
            <a:ext cx="5486400" cy="1054394"/>
          </a:xfrm>
        </p:spPr>
        <p:txBody>
          <a:bodyPr/>
          <a:lstStyle/>
          <a:p>
            <a:r>
              <a:rPr lang="en-US" dirty="0" smtClean="0"/>
              <a:t>Debt Benchmark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5029200" cy="153670"/>
          </a:xfrm>
        </p:spPr>
        <p:txBody>
          <a:bodyPr/>
          <a:lstStyle/>
          <a:p>
            <a:r>
              <a:rPr lang="en-US" dirty="0" smtClean="0">
                <a:hlinkClick r:id="rId3"/>
              </a:rPr>
              <a:t>https://indd.adobe.com/view/7727bb9b-6579-452a-8af9-1ce49c615a77 </a:t>
            </a:r>
            <a:endParaRPr lang="en-US" dirty="0">
              <a:hlinkClick r:id="rId3"/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4" t="5373" r="12123" b="5764"/>
          <a:stretch/>
        </p:blipFill>
        <p:spPr bwMode="auto">
          <a:xfrm>
            <a:off x="838200" y="1196558"/>
            <a:ext cx="3209322" cy="504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619" r="50000" b="48538"/>
          <a:stretch/>
        </p:blipFill>
        <p:spPr>
          <a:xfrm>
            <a:off x="4161754" y="3680206"/>
            <a:ext cx="1581599" cy="244549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57025"/>
            <a:ext cx="3000375" cy="607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H="1">
            <a:off x="5334000" y="3048000"/>
            <a:ext cx="685800" cy="63220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745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17091</TotalTime>
  <Words>737</Words>
  <Application>Microsoft Office PowerPoint</Application>
  <PresentationFormat>On-screen Show (4:3)</PresentationFormat>
  <Paragraphs>205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Grid</vt:lpstr>
      <vt:lpstr>PowerPoint Presentation</vt:lpstr>
      <vt:lpstr>. . </vt:lpstr>
      <vt:lpstr>1.  What is an acceptable PASER rating for Eau Claire County roads?  2.  What is an acceptable investment into year over year investment?  3.  What should be the source of funding?</vt:lpstr>
      <vt:lpstr>PowerPoint Presentation</vt:lpstr>
      <vt:lpstr>PowerPoint Presentation</vt:lpstr>
      <vt:lpstr>PowerPoint Presentation</vt:lpstr>
      <vt:lpstr>What the data is telling us</vt:lpstr>
      <vt:lpstr>PowerPoint Presentation</vt:lpstr>
      <vt:lpstr>Debt Benchmark</vt:lpstr>
      <vt:lpstr>Debt Policy</vt:lpstr>
      <vt:lpstr> Debt – Based on capital plan </vt:lpstr>
      <vt:lpstr>PowerPoint Presentation</vt:lpstr>
      <vt:lpstr>Revenue Source options</vt:lpstr>
      <vt:lpstr>Revenue Source options continued…</vt:lpstr>
      <vt:lpstr>Capital plan - Opportunity costs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aharmon</dc:creator>
  <cp:lastModifiedBy>Kathryn Schauf</cp:lastModifiedBy>
  <cp:revision>395</cp:revision>
  <cp:lastPrinted>2017-04-12T18:47:10Z</cp:lastPrinted>
  <dcterms:created xsi:type="dcterms:W3CDTF">2014-08-21T20:11:56Z</dcterms:created>
  <dcterms:modified xsi:type="dcterms:W3CDTF">2018-06-12T21:56:29Z</dcterms:modified>
</cp:coreProperties>
</file>